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Questrial-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12" name="Shape 12"/>
        <p:cNvGrpSpPr/>
        <p:nvPr/>
      </p:nvGrpSpPr>
      <p:grpSpPr>
        <a:xfrm>
          <a:off x="0" y="0"/>
          <a:ext cx="0" cy="0"/>
          <a:chOff x="0" y="0"/>
          <a:chExt cx="0" cy="0"/>
        </a:xfrm>
      </p:grpSpPr>
      <p:sp>
        <p:nvSpPr>
          <p:cNvPr id="13" name="Shape 13"/>
          <p:cNvSpPr txBox="1"/>
          <p:nvPr>
            <p:ph type="ctr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 name="Shape 14"/>
          <p:cNvSpPr txBox="1"/>
          <p:nvPr>
            <p:ph idx="1" type="subTitle"/>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3pPr>
            <a:lvl4pPr indent="0" lvl="3" marL="13716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4pPr>
            <a:lvl5pPr indent="0" lvl="4" marL="18288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5pPr>
            <a:lvl6pPr indent="0" lvl="5" marL="22860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6pPr>
            <a:lvl7pPr indent="0" lvl="6" marL="27432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7pPr>
            <a:lvl8pPr indent="0" lvl="7" marL="32004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8pPr>
            <a:lvl9pPr indent="0" lvl="8" marL="36576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9pPr>
          </a:lstStyle>
          <a:p/>
        </p:txBody>
      </p:sp>
      <p:sp>
        <p:nvSpPr>
          <p:cNvPr id="15" name="Shape 15"/>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6" name="Shape 16"/>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 name="Shape 17"/>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sp>
        <p:nvSpPr>
          <p:cNvPr id="18" name="Shape 18"/>
          <p:cNvSpPr/>
          <p:nvPr/>
        </p:nvSpPr>
        <p:spPr>
          <a:xfrm>
            <a:off x="0" y="0"/>
            <a:ext cx="12192000" cy="4572000"/>
          </a:xfrm>
          <a:prstGeom prst="rect">
            <a:avLst/>
          </a:prstGeom>
          <a:blipFill rotWithShape="1">
            <a:blip r:embed="rId2">
              <a:alphaModFix/>
            </a:blip>
            <a:tile algn="tl" flip="none" tx="25400" sx="71000" ty="6350" sy="71000"/>
          </a:blipFill>
          <a:ln>
            <a:noFill/>
          </a:ln>
        </p:spPr>
        <p:txBody>
          <a:bodyPr anchorCtr="0" anchor="ctr" bIns="91425" lIns="91425" rIns="91425" tIns="91425">
            <a:noAutofit/>
          </a:bodyPr>
          <a:lstStyle/>
          <a:p>
            <a:pPr lvl="0">
              <a:spcBef>
                <a:spcPts val="0"/>
              </a:spcBef>
              <a:buNone/>
            </a:pPr>
            <a:r>
              <a:t/>
            </a:r>
            <a:endParaRPr/>
          </a:p>
        </p:txBody>
      </p:sp>
      <p:cxnSp>
        <p:nvCxnSpPr>
          <p:cNvPr id="19" name="Shape 19"/>
          <p:cNvCxnSpPr/>
          <p:nvPr/>
        </p:nvCxnSpPr>
        <p:spPr>
          <a:xfrm rot="10800000">
            <a:off x="8386842" y="5264105"/>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el en verticale tekst">
    <p:spTree>
      <p:nvGrpSpPr>
        <p:cNvPr id="74" name="Shape 74"/>
        <p:cNvGrpSpPr/>
        <p:nvPr/>
      </p:nvGrpSpPr>
      <p:grpSpPr>
        <a:xfrm>
          <a:off x="0" y="0"/>
          <a:ext cx="0" cy="0"/>
          <a:chOff x="0" y="0"/>
          <a:chExt cx="0" cy="0"/>
        </a:xfrm>
      </p:grpSpPr>
      <p:sp>
        <p:nvSpPr>
          <p:cNvPr id="75" name="Shape 75"/>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872484" y="-562356"/>
            <a:ext cx="4023360" cy="97200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77" name="Shape 77"/>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8" name="Shape 78"/>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9" name="Shape 79"/>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e titel en tekst">
    <p:spTree>
      <p:nvGrpSpPr>
        <p:cNvPr id="80" name="Shape 80"/>
        <p:cNvGrpSpPr/>
        <p:nvPr/>
      </p:nvGrpSpPr>
      <p:grpSpPr>
        <a:xfrm>
          <a:off x="0" y="0"/>
          <a:ext cx="0" cy="0"/>
          <a:chOff x="0" y="0"/>
          <a:chExt cx="0" cy="0"/>
        </a:xfrm>
      </p:grpSpPr>
      <p:sp>
        <p:nvSpPr>
          <p:cNvPr id="81" name="Shape 81"/>
          <p:cNvSpPr txBox="1"/>
          <p:nvPr>
            <p:ph type="title"/>
          </p:nvPr>
        </p:nvSpPr>
        <p:spPr>
          <a:xfrm rot="5400000">
            <a:off x="7334250" y="2152650"/>
            <a:ext cx="5410200" cy="2628899"/>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2076450" y="-323849"/>
            <a:ext cx="5410200" cy="7581899"/>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83" name="Shape 8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4" name="Shape 8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5" name="Shape 8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cxnSp>
        <p:nvCxnSpPr>
          <p:cNvPr id="86" name="Shape 86"/>
          <p:cNvCxnSpPr/>
          <p:nvPr/>
        </p:nvCxnSpPr>
        <p:spPr>
          <a:xfrm rot="10800000">
            <a:off x="10058400" y="59262"/>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el en object">
    <p:spTree>
      <p:nvGrpSpPr>
        <p:cNvPr id="20" name="Shape 20"/>
        <p:cNvGrpSpPr/>
        <p:nvPr/>
      </p:nvGrpSpPr>
      <p:grpSpPr>
        <a:xfrm>
          <a:off x="0" y="0"/>
          <a:ext cx="0" cy="0"/>
          <a:chOff x="0" y="0"/>
          <a:chExt cx="0" cy="0"/>
        </a:xfrm>
      </p:grpSpPr>
      <p:sp>
        <p:nvSpPr>
          <p:cNvPr id="21" name="Shape 21"/>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1024128" y="2286000"/>
            <a:ext cx="9720072"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23" name="Shape 2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4" name="Shape 2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5" name="Shape 2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ekop">
    <p:spTree>
      <p:nvGrpSpPr>
        <p:cNvPr id="26" name="Shape 26"/>
        <p:cNvGrpSpPr/>
        <p:nvPr/>
      </p:nvGrpSpPr>
      <p:grpSpPr>
        <a:xfrm>
          <a:off x="0" y="0"/>
          <a:ext cx="0" cy="0"/>
          <a:chOff x="0" y="0"/>
          <a:chExt cx="0" cy="0"/>
        </a:xfrm>
      </p:grpSpPr>
      <p:sp>
        <p:nvSpPr>
          <p:cNvPr id="27" name="Shape 27"/>
          <p:cNvSpPr txBox="1"/>
          <p:nvPr>
            <p:ph type="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29" name="Shape 29"/>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0" name="Shape 30"/>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1" name="Shape 31"/>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
        <p:nvSpPr>
          <p:cNvPr id="32" name="Shape 32"/>
          <p:cNvSpPr/>
          <p:nvPr/>
        </p:nvSpPr>
        <p:spPr>
          <a:xfrm>
            <a:off x="0" y="0"/>
            <a:ext cx="12192000" cy="4572000"/>
          </a:xfrm>
          <a:prstGeom prst="rect">
            <a:avLst/>
          </a:prstGeom>
          <a:blipFill rotWithShape="1">
            <a:blip r:embed="rId2">
              <a:alphaModFix/>
            </a:blip>
            <a:tile algn="tl" flip="none" tx="25400" sx="71000" ty="6350" sy="71000"/>
          </a:blipFill>
          <a:ln>
            <a:noFill/>
          </a:ln>
        </p:spPr>
        <p:txBody>
          <a:bodyPr anchorCtr="0" anchor="ctr" bIns="91425" lIns="91425" rIns="91425" tIns="91425">
            <a:noAutofit/>
          </a:bodyPr>
          <a:lstStyle/>
          <a:p>
            <a:pPr lvl="0">
              <a:spcBef>
                <a:spcPts val="0"/>
              </a:spcBef>
              <a:buNone/>
            </a:pPr>
            <a:r>
              <a:t/>
            </a:r>
            <a:endParaRPr/>
          </a:p>
        </p:txBody>
      </p:sp>
      <p:cxnSp>
        <p:nvCxnSpPr>
          <p:cNvPr id="33" name="Shape 33"/>
          <p:cNvCxnSpPr/>
          <p:nvPr/>
        </p:nvCxnSpPr>
        <p:spPr>
          <a:xfrm rot="10800000">
            <a:off x="8386842" y="5264105"/>
            <a:ext cx="0" cy="91440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Inhoud van twee">
    <p:spTree>
      <p:nvGrpSpPr>
        <p:cNvPr id="34" name="Shape 34"/>
        <p:cNvGrpSpPr/>
        <p:nvPr/>
      </p:nvGrpSpPr>
      <p:grpSpPr>
        <a:xfrm>
          <a:off x="0" y="0"/>
          <a:ext cx="0" cy="0"/>
          <a:chOff x="0" y="0"/>
          <a:chExt cx="0" cy="0"/>
        </a:xfrm>
      </p:grpSpPr>
      <p:sp>
        <p:nvSpPr>
          <p:cNvPr id="35" name="Shape 35"/>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1024126" y="2286000"/>
            <a:ext cx="4754879"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37" name="Shape 37"/>
          <p:cNvSpPr txBox="1"/>
          <p:nvPr>
            <p:ph idx="2" type="body"/>
          </p:nvPr>
        </p:nvSpPr>
        <p:spPr>
          <a:xfrm>
            <a:off x="5989319" y="2286000"/>
            <a:ext cx="4754879"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38" name="Shape 38"/>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9" name="Shape 39"/>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0" name="Shape 40"/>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Vergelijking">
    <p:spTree>
      <p:nvGrpSpPr>
        <p:cNvPr id="41" name="Shape 41"/>
        <p:cNvGrpSpPr/>
        <p:nvPr/>
      </p:nvGrpSpPr>
      <p:grpSpPr>
        <a:xfrm>
          <a:off x="0" y="0"/>
          <a:ext cx="0" cy="0"/>
          <a:chOff x="0" y="0"/>
          <a:chExt cx="0" cy="0"/>
        </a:xfrm>
      </p:grpSpPr>
      <p:sp>
        <p:nvSpPr>
          <p:cNvPr id="42" name="Shape 42"/>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 type="body"/>
          </p:nvPr>
        </p:nvSpPr>
        <p:spPr>
          <a:xfrm>
            <a:off x="1024128" y="2179635"/>
            <a:ext cx="4754879" cy="82296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accent1"/>
              </a:buClr>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4" name="Shape 44"/>
          <p:cNvSpPr txBox="1"/>
          <p:nvPr>
            <p:ph idx="2" type="body"/>
          </p:nvPr>
        </p:nvSpPr>
        <p:spPr>
          <a:xfrm>
            <a:off x="1024128" y="2967788"/>
            <a:ext cx="4754879" cy="33415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45" name="Shape 45"/>
          <p:cNvSpPr txBox="1"/>
          <p:nvPr>
            <p:ph idx="3" type="body"/>
          </p:nvPr>
        </p:nvSpPr>
        <p:spPr>
          <a:xfrm>
            <a:off x="5990887" y="2179635"/>
            <a:ext cx="4754879" cy="82296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accent1"/>
              </a:buClr>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6" name="Shape 46"/>
          <p:cNvSpPr txBox="1"/>
          <p:nvPr>
            <p:ph idx="4" type="body"/>
          </p:nvPr>
        </p:nvSpPr>
        <p:spPr>
          <a:xfrm>
            <a:off x="5990887" y="2967788"/>
            <a:ext cx="4754879" cy="33415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47" name="Shape 47"/>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8" name="Shape 48"/>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9" name="Shape 49"/>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Alleen titel">
    <p:spTree>
      <p:nvGrpSpPr>
        <p:cNvPr id="50" name="Shape 50"/>
        <p:cNvGrpSpPr/>
        <p:nvPr/>
      </p:nvGrpSpPr>
      <p:grpSpPr>
        <a:xfrm>
          <a:off x="0" y="0"/>
          <a:ext cx="0" cy="0"/>
          <a:chOff x="0" y="0"/>
          <a:chExt cx="0" cy="0"/>
        </a:xfrm>
      </p:grpSpPr>
      <p:sp>
        <p:nvSpPr>
          <p:cNvPr id="51" name="Shape 51"/>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3" name="Shape 53"/>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4" name="Shape 54"/>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Leeg">
    <p:spTree>
      <p:nvGrpSpPr>
        <p:cNvPr id="55" name="Shape 55"/>
        <p:cNvGrpSpPr/>
        <p:nvPr/>
      </p:nvGrpSpPr>
      <p:grpSpPr>
        <a:xfrm>
          <a:off x="0" y="0"/>
          <a:ext cx="0" cy="0"/>
          <a:chOff x="0" y="0"/>
          <a:chExt cx="0" cy="0"/>
        </a:xfrm>
      </p:grpSpPr>
      <p:sp>
        <p:nvSpPr>
          <p:cNvPr id="56" name="Shape 56"/>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7" name="Shape 57"/>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8" name="Shape 58"/>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Inhoud met bijschrift">
    <p:spTree>
      <p:nvGrpSpPr>
        <p:cNvPr id="59" name="Shape 59"/>
        <p:cNvGrpSpPr/>
        <p:nvPr/>
      </p:nvGrpSpPr>
      <p:grpSpPr>
        <a:xfrm>
          <a:off x="0" y="0"/>
          <a:ext cx="0" cy="0"/>
          <a:chOff x="0" y="0"/>
          <a:chExt cx="0" cy="0"/>
        </a:xfrm>
      </p:grpSpPr>
      <p:sp>
        <p:nvSpPr>
          <p:cNvPr id="60" name="Shape 60"/>
          <p:cNvSpPr txBox="1"/>
          <p:nvPr>
            <p:ph type="title"/>
          </p:nvPr>
        </p:nvSpPr>
        <p:spPr>
          <a:xfrm>
            <a:off x="1024128" y="471508"/>
            <a:ext cx="4389119" cy="1737359"/>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4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txBox="1"/>
          <p:nvPr>
            <p:ph idx="1" type="body"/>
          </p:nvPr>
        </p:nvSpPr>
        <p:spPr>
          <a:xfrm>
            <a:off x="5715000" y="822959"/>
            <a:ext cx="5678423" cy="5184648"/>
          </a:xfrm>
          <a:prstGeom prst="rect">
            <a:avLst/>
          </a:prstGeom>
          <a:noFill/>
          <a:ln>
            <a:noFill/>
          </a:ln>
        </p:spPr>
        <p:txBody>
          <a:bodyPr anchorCtr="0" anchor="t" bIns="91425" lIns="91425" rIns="91425" tIns="91425"/>
          <a:lstStyle>
            <a:lvl1pPr indent="60960" lvl="0" marL="91440" marR="0" rtl="0" algn="l">
              <a:lnSpc>
                <a:spcPct val="90000"/>
              </a:lnSpc>
              <a:spcBef>
                <a:spcPts val="1200"/>
              </a:spcBef>
              <a:spcAft>
                <a:spcPts val="200"/>
              </a:spcAft>
              <a:buClr>
                <a:schemeClr val="accent1"/>
              </a:buClr>
              <a:buSzPct val="100000"/>
              <a:buFont typeface="Questrial"/>
              <a:buChar char=" "/>
              <a:defRPr b="0" i="0" sz="2400" u="none" cap="none" strike="noStrike">
                <a:solidFill>
                  <a:schemeClr val="lt1"/>
                </a:solidFill>
                <a:latin typeface="Questrial"/>
                <a:ea typeface="Questrial"/>
                <a:cs typeface="Questrial"/>
                <a:sym typeface="Questrial"/>
              </a:defRPr>
            </a:lvl1pPr>
            <a:lvl2pPr indent="-11175" lvl="1" marL="265176" marR="0" rtl="0" algn="l">
              <a:lnSpc>
                <a:spcPct val="90000"/>
              </a:lnSpc>
              <a:spcBef>
                <a:spcPts val="200"/>
              </a:spcBef>
              <a:spcAft>
                <a:spcPts val="400"/>
              </a:spcAft>
              <a:buClr>
                <a:schemeClr val="accent1"/>
              </a:buClr>
              <a:buSzPct val="100000"/>
              <a:buFont typeface="Noto Sans Symbols"/>
              <a:buChar char="•"/>
              <a:defRPr b="0" i="0" sz="2000" u="none" cap="none" strike="noStrike">
                <a:solidFill>
                  <a:schemeClr val="lt1"/>
                </a:solidFill>
                <a:latin typeface="Questrial"/>
                <a:ea typeface="Questrial"/>
                <a:cs typeface="Questrial"/>
                <a:sym typeface="Questrial"/>
              </a:defRPr>
            </a:lvl2pPr>
            <a:lvl3pPr indent="-41655" lvl="2" marL="448056"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3pPr>
            <a:lvl4pPr indent="-35559" lvl="3" marL="59436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4pPr>
            <a:lvl5pPr indent="-40640" lvl="4" marL="77724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5pPr>
            <a:lvl6pPr indent="-38100" lvl="5" marL="91440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6pPr>
            <a:lvl7pPr indent="-44703" lvl="6" marL="1060704"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7pPr>
            <a:lvl8pPr indent="-47752" lvl="7" marL="1216152"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8pPr>
            <a:lvl9pPr indent="-41655" lvl="8" marL="1362456"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9pPr>
          </a:lstStyle>
          <a:p/>
        </p:txBody>
      </p:sp>
      <p:sp>
        <p:nvSpPr>
          <p:cNvPr id="62" name="Shape 62"/>
          <p:cNvSpPr txBox="1"/>
          <p:nvPr>
            <p:ph idx="2" type="body"/>
          </p:nvPr>
        </p:nvSpPr>
        <p:spPr>
          <a:xfrm>
            <a:off x="1024128" y="2257506"/>
            <a:ext cx="4389119" cy="3762294"/>
          </a:xfrm>
          <a:prstGeom prst="rect">
            <a:avLst/>
          </a:prstGeom>
          <a:noFill/>
          <a:ln>
            <a:noFill/>
          </a:ln>
        </p:spPr>
        <p:txBody>
          <a:bodyPr anchorCtr="0" anchor="t" bIns="91425" lIns="91425" rIns="91425" tIns="91425"/>
          <a:lstStyle>
            <a:lvl1pPr indent="0" lvl="0" marL="0" marR="0" rtl="0" algn="l">
              <a:lnSpc>
                <a:spcPct val="108000"/>
              </a:lnSpc>
              <a:spcBef>
                <a:spcPts val="600"/>
              </a:spcBef>
              <a:spcAft>
                <a:spcPts val="200"/>
              </a:spcAft>
              <a:buClr>
                <a:schemeClr val="accent1"/>
              </a:buClr>
              <a:buFont typeface="Questrial"/>
              <a:buNone/>
              <a:defRPr b="0" i="0" sz="1600" u="none" cap="none" strike="noStrike">
                <a:solidFill>
                  <a:schemeClr val="l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63" name="Shape 6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4" name="Shape 6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5" name="Shape 6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Afbeelding met bijschrift">
    <p:spTree>
      <p:nvGrpSpPr>
        <p:cNvPr id="66" name="Shape 66"/>
        <p:cNvGrpSpPr/>
        <p:nvPr/>
      </p:nvGrpSpPr>
      <p:grpSpPr>
        <a:xfrm>
          <a:off x="0" y="0"/>
          <a:ext cx="0" cy="0"/>
          <a:chOff x="0" y="0"/>
          <a:chExt cx="0" cy="0"/>
        </a:xfrm>
      </p:grpSpPr>
      <p:sp>
        <p:nvSpPr>
          <p:cNvPr id="67" name="Shape 67"/>
          <p:cNvSpPr txBox="1"/>
          <p:nvPr>
            <p:ph type="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p:nvPr>
            <p:ph idx="2" type="pic"/>
          </p:nvPr>
        </p:nvSpPr>
        <p:spPr>
          <a:xfrm>
            <a:off x="0" y="0"/>
            <a:ext cx="12188951" cy="4572000"/>
          </a:xfrm>
          <a:prstGeom prst="rect">
            <a:avLst/>
          </a:prstGeom>
          <a:solidFill>
            <a:schemeClr val="accent1"/>
          </a:solid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Questrial"/>
              <a:buNone/>
              <a:defRPr b="0" i="0" sz="3200" u="none" cap="none" strike="noStrike">
                <a:solidFill>
                  <a:schemeClr val="l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28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24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9pPr>
          </a:lstStyle>
          <a:p/>
        </p:txBody>
      </p:sp>
      <p:sp>
        <p:nvSpPr>
          <p:cNvPr id="69" name="Shape 69"/>
          <p:cNvSpPr txBox="1"/>
          <p:nvPr>
            <p:ph idx="1" type="body"/>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9pPr>
          </a:lstStyle>
          <a:p/>
        </p:txBody>
      </p:sp>
      <p:sp>
        <p:nvSpPr>
          <p:cNvPr id="70" name="Shape 70"/>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1" name="Shape 71"/>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2" name="Shape 72"/>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cxnSp>
        <p:nvCxnSpPr>
          <p:cNvPr id="73" name="Shape 73"/>
          <p:cNvCxnSpPr/>
          <p:nvPr/>
        </p:nvCxnSpPr>
        <p:spPr>
          <a:xfrm rot="10800000">
            <a:off x="8386842" y="5264105"/>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5" name="Shape 5"/>
        <p:cNvGrpSpPr/>
        <p:nvPr/>
      </p:nvGrpSpPr>
      <p:grpSpPr>
        <a:xfrm>
          <a:off x="0" y="0"/>
          <a:ext cx="0" cy="0"/>
          <a:chOff x="0" y="0"/>
          <a:chExt cx="0" cy="0"/>
        </a:xfrm>
      </p:grpSpPr>
      <p:sp>
        <p:nvSpPr>
          <p:cNvPr id="6" name="Shape 6"/>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024128" y="2286000"/>
            <a:ext cx="9720072"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8" name="Shape 8"/>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9" name="Shape 9"/>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0" name="Shape 10"/>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cxnSp>
        <p:nvCxnSpPr>
          <p:cNvPr id="11" name="Shape 11"/>
          <p:cNvCxnSpPr/>
          <p:nvPr/>
        </p:nvCxnSpPr>
        <p:spPr>
          <a:xfrm rot="10800000">
            <a:off x="762000" y="826324"/>
            <a:ext cx="0" cy="914400"/>
          </a:xfrm>
          <a:prstGeom prst="straightConnector1">
            <a:avLst/>
          </a:prstGeom>
          <a:noFill/>
          <a:ln cap="flat" cmpd="sng" w="19050">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www.schooltv.nl/video/de-waterkringloop-van-regenwolk-naar-zee-en-weer-terug/" TargetMode="External"/><Relationship Id="rId10" Type="http://schemas.openxmlformats.org/officeDocument/2006/relationships/image" Target="../media/image16.png"/><Relationship Id="rId13" Type="http://schemas.openxmlformats.org/officeDocument/2006/relationships/hyperlink" Target="http://www.schooltv.nl/video/de-regenboog-hoe-onstaan-die-kleuren-in-de-lucht/" TargetMode="External"/><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schooltv.nl/video/waar-komt-regen-vandaan-regen-komt-niet-zomaar-uit-de-lucht-vallen-hoe-ontstaat-het-eigenlijk/" TargetMode="External"/><Relationship Id="rId4" Type="http://schemas.openxmlformats.org/officeDocument/2006/relationships/image" Target="../media/image05.png"/><Relationship Id="rId9" Type="http://schemas.openxmlformats.org/officeDocument/2006/relationships/hyperlink" Target="http://www.schooltv.nl/video/het-sneeuwt-soms-komt-er-geen-regen-uit-de-wolken-maar-sneeuw/" TargetMode="External"/><Relationship Id="rId14" Type="http://schemas.openxmlformats.org/officeDocument/2006/relationships/image" Target="../media/image14.png"/><Relationship Id="rId5" Type="http://schemas.openxmlformats.org/officeDocument/2006/relationships/hyperlink" Target="http://www.schooltv.nl/video/verschillende-soorten-regen-stijgingsregen-stuwingsregen-en-frontale-regen/" TargetMode="External"/><Relationship Id="rId6" Type="http://schemas.openxmlformats.org/officeDocument/2006/relationships/image" Target="../media/image11.png"/><Relationship Id="rId7" Type="http://schemas.openxmlformats.org/officeDocument/2006/relationships/hyperlink" Target="http://www.schooltv.nl/video/neerslag-hoe-ontstaat-regen-hagel-en-sneeuw/" TargetMode="External"/><Relationship Id="rId8"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hyperlink" Target="http://youtu.be/IR6FSQhffis" TargetMode="External"/><Relationship Id="rId5"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en.educaplay.com/en/learningresources/1751977/hoofdstuk_5_het_weer.htm" TargetMode="Externa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 Id="rId4" Type="http://schemas.openxmlformats.org/officeDocument/2006/relationships/hyperlink" Target="http://youtu.be/YVXcSigZIVU" TargetMode="External"/><Relationship Id="rId5"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06.jpg"/><Relationship Id="rId5" Type="http://schemas.openxmlformats.org/officeDocument/2006/relationships/image" Target="../media/image0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hyperlink" Target="http://youtu.be/oS8jHfbcme8" TargetMode="External"/><Relationship Id="rId5"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ctrTitle"/>
          </p:nvPr>
        </p:nvSpPr>
        <p:spPr>
          <a:xfrm>
            <a:off x="457200" y="4960137"/>
            <a:ext cx="7772400" cy="1463039"/>
          </a:xfrm>
          <a:prstGeom prst="rect">
            <a:avLst/>
          </a:prstGeom>
          <a:noFill/>
          <a:ln>
            <a:noFill/>
          </a:ln>
        </p:spPr>
        <p:txBody>
          <a:bodyPr anchorCtr="0" anchor="ctr" bIns="45700" lIns="91425" rIns="91425" tIns="45700">
            <a:noAutofit/>
          </a:bodyPr>
          <a:lstStyle/>
          <a:p>
            <a:pPr indent="0" lvl="0" marL="0" marR="0" rtl="0" algn="r">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HOOFDSTUK 4 HET WEER</a:t>
            </a:r>
          </a:p>
        </p:txBody>
      </p:sp>
      <p:sp>
        <p:nvSpPr>
          <p:cNvPr id="92" name="Shape 92"/>
          <p:cNvSpPr txBox="1"/>
          <p:nvPr>
            <p:ph idx="1" type="subTitle"/>
          </p:nvPr>
        </p:nvSpPr>
        <p:spPr>
          <a:xfrm>
            <a:off x="8735290" y="4960137"/>
            <a:ext cx="3200399" cy="146303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Questrial"/>
              <a:buNone/>
            </a:pPr>
            <a:r>
              <a:rPr b="0" i="0" lang="nl-NL" sz="1800" u="none" cap="none" strike="noStrike">
                <a:solidFill>
                  <a:srgbClr val="FEFEFE"/>
                </a:solidFill>
                <a:latin typeface="Questrial"/>
                <a:ea typeface="Questrial"/>
                <a:cs typeface="Questrial"/>
                <a:sym typeface="Questrial"/>
              </a:rPr>
              <a:t>Nask leerjaar 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NEERSLAG</a:t>
            </a:r>
          </a:p>
        </p:txBody>
      </p:sp>
      <p:pic>
        <p:nvPicPr>
          <p:cNvPr id="154" name="Shape 154">
            <a:hlinkClick r:id="rId3"/>
          </p:cNvPr>
          <p:cNvPicPr preferRelativeResize="0"/>
          <p:nvPr>
            <p:ph idx="1" type="body"/>
          </p:nvPr>
        </p:nvPicPr>
        <p:blipFill rotWithShape="1">
          <a:blip r:embed="rId4">
            <a:alphaModFix/>
          </a:blip>
          <a:srcRect b="0" l="0" r="0" t="0"/>
          <a:stretch/>
        </p:blipFill>
        <p:spPr>
          <a:xfrm>
            <a:off x="867484" y="1691333"/>
            <a:ext cx="3292390" cy="1888767"/>
          </a:xfrm>
          <a:prstGeom prst="rect">
            <a:avLst/>
          </a:prstGeom>
          <a:noFill/>
          <a:ln>
            <a:noFill/>
          </a:ln>
        </p:spPr>
      </p:pic>
      <p:pic>
        <p:nvPicPr>
          <p:cNvPr id="155" name="Shape 155">
            <a:hlinkClick r:id="rId5"/>
          </p:cNvPr>
          <p:cNvPicPr preferRelativeResize="0"/>
          <p:nvPr/>
        </p:nvPicPr>
        <p:blipFill rotWithShape="1">
          <a:blip r:embed="rId6">
            <a:alphaModFix/>
          </a:blip>
          <a:srcRect b="0" l="0" r="0" t="0"/>
          <a:stretch/>
        </p:blipFill>
        <p:spPr>
          <a:xfrm>
            <a:off x="867484" y="3670253"/>
            <a:ext cx="3292390" cy="1906370"/>
          </a:xfrm>
          <a:prstGeom prst="rect">
            <a:avLst/>
          </a:prstGeom>
          <a:noFill/>
          <a:ln>
            <a:noFill/>
          </a:ln>
        </p:spPr>
      </p:pic>
      <p:pic>
        <p:nvPicPr>
          <p:cNvPr id="156" name="Shape 156">
            <a:hlinkClick r:id="rId7"/>
          </p:cNvPr>
          <p:cNvPicPr preferRelativeResize="0"/>
          <p:nvPr/>
        </p:nvPicPr>
        <p:blipFill rotWithShape="1">
          <a:blip r:embed="rId8">
            <a:alphaModFix/>
          </a:blip>
          <a:srcRect b="0" l="0" r="0" t="0"/>
          <a:stretch/>
        </p:blipFill>
        <p:spPr>
          <a:xfrm>
            <a:off x="4335230" y="1691333"/>
            <a:ext cx="3242621" cy="1888767"/>
          </a:xfrm>
          <a:prstGeom prst="rect">
            <a:avLst/>
          </a:prstGeom>
          <a:noFill/>
          <a:ln>
            <a:noFill/>
          </a:ln>
        </p:spPr>
      </p:pic>
      <p:pic>
        <p:nvPicPr>
          <p:cNvPr id="157" name="Shape 157">
            <a:hlinkClick r:id="rId9"/>
          </p:cNvPr>
          <p:cNvPicPr preferRelativeResize="0"/>
          <p:nvPr/>
        </p:nvPicPr>
        <p:blipFill rotWithShape="1">
          <a:blip r:embed="rId10">
            <a:alphaModFix/>
          </a:blip>
          <a:srcRect b="0" l="0" r="0" t="0"/>
          <a:stretch/>
        </p:blipFill>
        <p:spPr>
          <a:xfrm>
            <a:off x="4335230" y="3660021"/>
            <a:ext cx="3242621" cy="1891529"/>
          </a:xfrm>
          <a:prstGeom prst="rect">
            <a:avLst/>
          </a:prstGeom>
          <a:noFill/>
          <a:ln>
            <a:noFill/>
          </a:ln>
        </p:spPr>
      </p:pic>
      <p:pic>
        <p:nvPicPr>
          <p:cNvPr id="158" name="Shape 158">
            <a:hlinkClick r:id="rId11"/>
          </p:cNvPr>
          <p:cNvPicPr preferRelativeResize="0"/>
          <p:nvPr/>
        </p:nvPicPr>
        <p:blipFill rotWithShape="1">
          <a:blip r:embed="rId12">
            <a:alphaModFix/>
          </a:blip>
          <a:srcRect b="0" l="0" r="0" t="0"/>
          <a:stretch/>
        </p:blipFill>
        <p:spPr>
          <a:xfrm>
            <a:off x="7753206" y="1674725"/>
            <a:ext cx="3357091" cy="1905376"/>
          </a:xfrm>
          <a:prstGeom prst="rect">
            <a:avLst/>
          </a:prstGeom>
          <a:noFill/>
          <a:ln>
            <a:noFill/>
          </a:ln>
        </p:spPr>
      </p:pic>
      <p:pic>
        <p:nvPicPr>
          <p:cNvPr id="159" name="Shape 159">
            <a:hlinkClick r:id="rId13"/>
          </p:cNvPr>
          <p:cNvPicPr preferRelativeResize="0"/>
          <p:nvPr/>
        </p:nvPicPr>
        <p:blipFill rotWithShape="1">
          <a:blip r:embed="rId14">
            <a:alphaModFix/>
          </a:blip>
          <a:srcRect b="0" l="0" r="0" t="0"/>
          <a:stretch/>
        </p:blipFill>
        <p:spPr>
          <a:xfrm>
            <a:off x="7771785" y="3660021"/>
            <a:ext cx="3303047" cy="18915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LUCHTDRUK</a:t>
            </a:r>
          </a:p>
        </p:txBody>
      </p:sp>
      <p:sp>
        <p:nvSpPr>
          <p:cNvPr id="165" name="Shape 165"/>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dunne laag lucht die zich rond de aarde bevindt, wordt de atmosfeer genoemd.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lucht heeft een massa en wordt dus aangetrokken door de aarde: de lucht oefent druk uit op de aarde.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luchtdruk is de kracht waarmee de lucht op 1 cm² of 1 m² drukt.</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luchtdruk wordt vaak uitgedrukt in bar of millibar. </a:t>
            </a:r>
          </a:p>
          <a:p>
            <a:pPr indent="-91440" lvl="0" marL="91440" marR="0" rtl="0" algn="l">
              <a:lnSpc>
                <a:spcPct val="80000"/>
              </a:lnSpc>
              <a:spcBef>
                <a:spcPts val="1400"/>
              </a:spcBef>
              <a:spcAft>
                <a:spcPts val="0"/>
              </a:spcAft>
              <a:buClr>
                <a:schemeClr val="accent1"/>
              </a:buClr>
              <a:buSzPct val="100000"/>
              <a:buFont typeface="Questrial"/>
              <a:buChar char=" "/>
            </a:pP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Er geldt:</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1 bar = 1000 mbar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luchtdruk op aarde is niet overal en altijd even groot.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luchtdruk varieert tussen de 960 mbar en 1040 mbar.</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luchtdruk meet je met een barometer. </a:t>
            </a:r>
          </a:p>
          <a:p>
            <a:pPr indent="-91440" lvl="0" marL="91440" marR="0" rtl="0" algn="l">
              <a:lnSpc>
                <a:spcPct val="8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static3.depositphotos.com/1001189/127/v/950/depositphotos_1277559-Barometer.jpg" id="166" name="Shape 166"/>
          <p:cNvPicPr preferRelativeResize="0"/>
          <p:nvPr/>
        </p:nvPicPr>
        <p:blipFill rotWithShape="1">
          <a:blip r:embed="rId3">
            <a:alphaModFix/>
          </a:blip>
          <a:srcRect b="0" l="0" r="0" t="0"/>
          <a:stretch/>
        </p:blipFill>
        <p:spPr>
          <a:xfrm>
            <a:off x="9013918" y="3472180"/>
            <a:ext cx="2818764" cy="28371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WIND</a:t>
            </a:r>
          </a:p>
        </p:txBody>
      </p:sp>
      <p:sp>
        <p:nvSpPr>
          <p:cNvPr id="172" name="Shape 172"/>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70000"/>
              </a:lnSpc>
              <a:spcBef>
                <a:spcPts val="0"/>
              </a:spcBef>
              <a:spcAft>
                <a:spcPts val="0"/>
              </a:spcAft>
              <a:buClr>
                <a:schemeClr val="accent1"/>
              </a:buClr>
              <a:buSzPct val="98421"/>
              <a:buFont typeface="Questrial"/>
              <a:buChar char=" "/>
            </a:pPr>
            <a:r>
              <a:rPr b="0" i="0" lang="nl-NL" sz="1870" u="none" cap="none" strike="noStrike">
                <a:solidFill>
                  <a:schemeClr val="lt1"/>
                </a:solidFill>
                <a:latin typeface="Questrial"/>
                <a:ea typeface="Questrial"/>
                <a:cs typeface="Questrial"/>
                <a:sym typeface="Questrial"/>
              </a:rPr>
              <a:t>De luchtdruk op aarde is niet overal gelijk. Hoe hoger je in de atmosfeer komt, hoe lager de luchtdruk. Je zegt ook lucht wordt ijler. </a:t>
            </a:r>
            <a:br>
              <a:rPr b="0" i="0" lang="nl-NL" sz="1870" u="none" cap="none" strike="noStrike">
                <a:solidFill>
                  <a:schemeClr val="lt1"/>
                </a:solidFill>
                <a:latin typeface="Questrial"/>
                <a:ea typeface="Questrial"/>
                <a:cs typeface="Questrial"/>
                <a:sym typeface="Questrial"/>
              </a:rPr>
            </a:br>
            <a:br>
              <a:rPr b="0" i="0" lang="nl-NL" sz="1870" u="none" cap="none" strike="noStrike">
                <a:solidFill>
                  <a:schemeClr val="lt1"/>
                </a:solidFill>
                <a:latin typeface="Questrial"/>
                <a:ea typeface="Questrial"/>
                <a:cs typeface="Questrial"/>
                <a:sym typeface="Questrial"/>
              </a:rPr>
            </a:br>
            <a:r>
              <a:rPr b="0" i="0" lang="nl-NL" sz="1870" u="none" cap="none" strike="noStrike">
                <a:solidFill>
                  <a:schemeClr val="lt1"/>
                </a:solidFill>
                <a:latin typeface="Questrial"/>
                <a:ea typeface="Questrial"/>
                <a:cs typeface="Questrial"/>
                <a:sym typeface="Questrial"/>
              </a:rPr>
              <a:t>Maar ook als je op dezelfde hoogte blijft, is de luchtdruk niet steeds hetzelfde. Verschillen in luchtdruk ontstaan onder andere door temperatuurverschillen tussen plekken op aarde.</a:t>
            </a:r>
            <a:br>
              <a:rPr b="0" i="0" lang="nl-NL" sz="1870" u="none" cap="none" strike="noStrike">
                <a:solidFill>
                  <a:schemeClr val="lt1"/>
                </a:solidFill>
                <a:latin typeface="Questrial"/>
                <a:ea typeface="Questrial"/>
                <a:cs typeface="Questrial"/>
                <a:sym typeface="Questrial"/>
              </a:rPr>
            </a:br>
            <a:r>
              <a:rPr b="0" i="0" lang="nl-NL" sz="1870" u="none" cap="none" strike="noStrike">
                <a:solidFill>
                  <a:schemeClr val="lt1"/>
                </a:solidFill>
                <a:latin typeface="Questrial"/>
                <a:ea typeface="Questrial"/>
                <a:cs typeface="Questrial"/>
                <a:sym typeface="Questrial"/>
              </a:rPr>
              <a:t>Door de verschillen in luchtdruk ontstaat er wind. </a:t>
            </a:r>
          </a:p>
          <a:p>
            <a:pPr indent="-91440" lvl="0" marL="91440" marR="0" rtl="0" algn="l">
              <a:lnSpc>
                <a:spcPct val="70000"/>
              </a:lnSpc>
              <a:spcBef>
                <a:spcPts val="1400"/>
              </a:spcBef>
              <a:spcAft>
                <a:spcPts val="0"/>
              </a:spcAft>
              <a:buClr>
                <a:schemeClr val="accent1"/>
              </a:buClr>
              <a:buSzPct val="98421"/>
              <a:buFont typeface="Questrial"/>
              <a:buChar char=" "/>
            </a:pPr>
            <a:r>
              <a:rPr b="0" i="0" lang="nl-NL" sz="1870" u="none" cap="none" strike="noStrike">
                <a:solidFill>
                  <a:schemeClr val="lt1"/>
                </a:solidFill>
                <a:latin typeface="Questrial"/>
                <a:ea typeface="Questrial"/>
                <a:cs typeface="Questrial"/>
                <a:sym typeface="Questrial"/>
              </a:rPr>
              <a:t>Lucht stroomt van gebieden met een hoge luchtdruk naar gebieden met een lagere luchtdruk. </a:t>
            </a:r>
          </a:p>
          <a:p>
            <a:pPr indent="-91440" lvl="0" marL="91440" marR="0" rtl="0" algn="l">
              <a:lnSpc>
                <a:spcPct val="70000"/>
              </a:lnSpc>
              <a:spcBef>
                <a:spcPts val="1400"/>
              </a:spcBef>
              <a:spcAft>
                <a:spcPts val="0"/>
              </a:spcAft>
              <a:buClr>
                <a:schemeClr val="accent1"/>
              </a:buClr>
              <a:buSzPct val="98421"/>
              <a:buFont typeface="Questrial"/>
              <a:buChar char=" "/>
            </a:pPr>
            <a:r>
              <a:rPr b="0" i="0" lang="nl-NL" sz="1870" u="none" cap="none" strike="noStrike">
                <a:solidFill>
                  <a:schemeClr val="lt1"/>
                </a:solidFill>
                <a:latin typeface="Questrial"/>
                <a:ea typeface="Questrial"/>
                <a:cs typeface="Questrial"/>
                <a:sym typeface="Questrial"/>
              </a:rPr>
              <a:t>Bij een groot verschil in luchtdruk stroomt er veel lucht: je krijgt wind met een grote windsnelheid. </a:t>
            </a:r>
            <a:br>
              <a:rPr b="0" i="0" lang="nl-NL" sz="1870" u="none" cap="none" strike="noStrike">
                <a:solidFill>
                  <a:schemeClr val="lt1"/>
                </a:solidFill>
                <a:latin typeface="Questrial"/>
                <a:ea typeface="Questrial"/>
                <a:cs typeface="Questrial"/>
                <a:sym typeface="Questrial"/>
              </a:rPr>
            </a:br>
            <a:br>
              <a:rPr b="0" i="0" lang="nl-NL" sz="1870" u="none" cap="none" strike="noStrike">
                <a:solidFill>
                  <a:schemeClr val="lt1"/>
                </a:solidFill>
                <a:latin typeface="Questrial"/>
                <a:ea typeface="Questrial"/>
                <a:cs typeface="Questrial"/>
                <a:sym typeface="Questrial"/>
              </a:rPr>
            </a:br>
            <a:r>
              <a:rPr b="0" i="0" lang="nl-NL" sz="1870" u="none" cap="none" strike="noStrike">
                <a:solidFill>
                  <a:schemeClr val="lt1"/>
                </a:solidFill>
                <a:latin typeface="Questrial"/>
                <a:ea typeface="Questrial"/>
                <a:cs typeface="Questrial"/>
                <a:sym typeface="Questrial"/>
              </a:rPr>
              <a:t>Gebieden met een lage luchtdruk noem je depressies. </a:t>
            </a:r>
          </a:p>
          <a:p>
            <a:pPr indent="-91440" lvl="0" marL="91440" marR="0" rtl="0" algn="l">
              <a:lnSpc>
                <a:spcPct val="70000"/>
              </a:lnSpc>
              <a:spcBef>
                <a:spcPts val="1400"/>
              </a:spcBef>
              <a:spcAft>
                <a:spcPts val="0"/>
              </a:spcAft>
              <a:buClr>
                <a:schemeClr val="accent1"/>
              </a:buClr>
              <a:buSzPct val="98421"/>
              <a:buFont typeface="Questrial"/>
              <a:buChar char=" "/>
            </a:pPr>
            <a:r>
              <a:rPr b="0" i="0" lang="nl-NL" sz="1870" u="none" cap="none" strike="noStrike">
                <a:solidFill>
                  <a:schemeClr val="lt1"/>
                </a:solidFill>
                <a:latin typeface="Questrial"/>
                <a:ea typeface="Questrial"/>
                <a:cs typeface="Questrial"/>
                <a:sym typeface="Questrial"/>
              </a:rPr>
              <a:t>Bij een depressie hoort slecht weer: bewolking, regen en harde wind.</a:t>
            </a:r>
          </a:p>
          <a:p>
            <a:pPr indent="-91440" lvl="0" marL="91440" marR="0" rtl="0" algn="l">
              <a:lnSpc>
                <a:spcPct val="70000"/>
              </a:lnSpc>
              <a:spcBef>
                <a:spcPts val="1400"/>
              </a:spcBef>
              <a:spcAft>
                <a:spcPts val="0"/>
              </a:spcAft>
              <a:buClr>
                <a:schemeClr val="accent1"/>
              </a:buClr>
              <a:buSzPct val="98421"/>
              <a:buFont typeface="Questrial"/>
              <a:buChar char=" "/>
            </a:pPr>
            <a:r>
              <a:rPr b="0" i="0" lang="nl-NL" sz="1870" u="none" cap="none" strike="noStrike">
                <a:solidFill>
                  <a:schemeClr val="lt1"/>
                </a:solidFill>
                <a:latin typeface="Questrial"/>
                <a:ea typeface="Questrial"/>
                <a:cs typeface="Questrial"/>
                <a:sym typeface="Questrial"/>
              </a:rPr>
              <a:t>Door het meten van onder andere de luchtdruk en temperatuur op diverse plaatsen kan men het weer voorspellen. De wind waait bij een hoge druk gebied met de wijzers van de klok mee. Bij een lage druk gebied is dit juist andersom. </a:t>
            </a:r>
          </a:p>
        </p:txBody>
      </p:sp>
      <p:pic>
        <p:nvPicPr>
          <p:cNvPr descr="http://static.zoom.nl/BC15BF42DFA36352A498BCCA94ACB68D-windkracht.jpg" id="173" name="Shape 173"/>
          <p:cNvPicPr preferRelativeResize="0"/>
          <p:nvPr/>
        </p:nvPicPr>
        <p:blipFill rotWithShape="1">
          <a:blip r:embed="rId3">
            <a:alphaModFix/>
          </a:blip>
          <a:srcRect b="0" l="0" r="0" t="0"/>
          <a:stretch/>
        </p:blipFill>
        <p:spPr>
          <a:xfrm>
            <a:off x="2588586" y="280735"/>
            <a:ext cx="1828867" cy="18040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WIND</a:t>
            </a:r>
          </a:p>
        </p:txBody>
      </p:sp>
      <p:sp>
        <p:nvSpPr>
          <p:cNvPr id="179" name="Shape 179"/>
          <p:cNvSpPr txBox="1"/>
          <p:nvPr>
            <p:ph idx="1" type="body"/>
          </p:nvPr>
        </p:nvSpPr>
        <p:spPr>
          <a:xfrm>
            <a:off x="1024128" y="2286000"/>
            <a:ext cx="9720072" cy="1706451"/>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Door het meten van onder andere de luchtdruk en temperatuur op diverse plaatsen kan men het weer voorspellen.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wind waait bij een hoge druk gebied met de wijzers van de klok mee. Bij een lage druk gebied is dit juist andersom.</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C:\Users\Docent\Pictures\naamloos.png" id="180" name="Shape 180"/>
          <p:cNvPicPr preferRelativeResize="0"/>
          <p:nvPr/>
        </p:nvPicPr>
        <p:blipFill rotWithShape="1">
          <a:blip r:embed="rId3">
            <a:alphaModFix/>
          </a:blip>
          <a:srcRect b="0" l="0" r="0" t="0"/>
          <a:stretch/>
        </p:blipFill>
        <p:spPr>
          <a:xfrm>
            <a:off x="924594" y="3766464"/>
            <a:ext cx="4085286" cy="2595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WINDSNELHEID</a:t>
            </a:r>
          </a:p>
        </p:txBody>
      </p:sp>
      <p:sp>
        <p:nvSpPr>
          <p:cNvPr id="186" name="Shape 186"/>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windsnelheid meet je met een windmeter.</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Hoe groter de windsnelheid hoe krachtiger de wind.</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windkracht wordt aangegeven op de schaal van Beaufort.</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Windkracht 3 is een zwakke wind. Windkracht 10 is zware storm.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Naast de windkracht is ook de windrichting belangrijk.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windrichting geeft aan uit welke richting de wind komt.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Afhankelijk van de windrichting wordt er warme of koude lucht aangevoerd en bevat de lucht die wordt aangevoerd veel of weinig vocht.</a:t>
            </a:r>
          </a:p>
        </p:txBody>
      </p:sp>
      <p:pic>
        <p:nvPicPr>
          <p:cNvPr descr="http://www.compass24.nl/images/articles/0032706_x88_FS09ix.jpg" id="187" name="Shape 187"/>
          <p:cNvPicPr preferRelativeResize="0"/>
          <p:nvPr/>
        </p:nvPicPr>
        <p:blipFill rotWithShape="1">
          <a:blip r:embed="rId3">
            <a:alphaModFix/>
          </a:blip>
          <a:srcRect b="0" l="0" r="0" t="0"/>
          <a:stretch/>
        </p:blipFill>
        <p:spPr>
          <a:xfrm>
            <a:off x="9003527" y="1230629"/>
            <a:ext cx="1525904" cy="3067049"/>
          </a:xfrm>
          <a:prstGeom prst="rect">
            <a:avLst/>
          </a:prstGeom>
          <a:noFill/>
          <a:ln>
            <a:noFill/>
          </a:ln>
        </p:spPr>
      </p:pic>
      <p:sp>
        <p:nvSpPr>
          <p:cNvPr id="188" name="Shape 188"/>
          <p:cNvSpPr txBox="1"/>
          <p:nvPr/>
        </p:nvSpPr>
        <p:spPr>
          <a:xfrm>
            <a:off x="9347795" y="3928348"/>
            <a:ext cx="1396405"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800" u="none" cap="none" strike="noStrike">
                <a:solidFill>
                  <a:schemeClr val="lt1"/>
                </a:solidFill>
                <a:latin typeface="Questrial"/>
                <a:ea typeface="Questrial"/>
                <a:cs typeface="Questrial"/>
                <a:sym typeface="Questrial"/>
              </a:rPr>
              <a:t>windmeter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ONWEER EN BLIKSEM</a:t>
            </a:r>
          </a:p>
        </p:txBody>
      </p:sp>
      <p:sp>
        <p:nvSpPr>
          <p:cNvPr id="194" name="Shape 194"/>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Een stof kan door wrijving elektrisch geladen raken. De wrijving zorgt er voor dat elektronen van de atomen die in de stof zitten, aan de wandel gaan. De stof kan hierdoor positief of negatief geladen raken.</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id="195" name="Shape 195"/>
          <p:cNvPicPr preferRelativeResize="0"/>
          <p:nvPr/>
        </p:nvPicPr>
        <p:blipFill rotWithShape="1">
          <a:blip r:embed="rId3">
            <a:alphaModFix/>
          </a:blip>
          <a:srcRect b="0" l="0" r="0" t="0"/>
          <a:stretch/>
        </p:blipFill>
        <p:spPr>
          <a:xfrm>
            <a:off x="1131195" y="3379496"/>
            <a:ext cx="4572000" cy="2571749"/>
          </a:xfrm>
          <a:prstGeom prst="rect">
            <a:avLst/>
          </a:prstGeom>
          <a:noFill/>
          <a:ln>
            <a:noFill/>
          </a:ln>
        </p:spPr>
      </p:pic>
      <p:pic>
        <p:nvPicPr>
          <p:cNvPr id="196" name="Shape 196">
            <a:hlinkClick r:id="rId4"/>
          </p:cNvPr>
          <p:cNvPicPr preferRelativeResize="0"/>
          <p:nvPr/>
        </p:nvPicPr>
        <p:blipFill rotWithShape="1">
          <a:blip r:embed="rId5">
            <a:alphaModFix/>
          </a:blip>
          <a:srcRect b="0" l="0" r="0" t="0"/>
          <a:stretch/>
        </p:blipFill>
        <p:spPr>
          <a:xfrm>
            <a:off x="5937698" y="3379496"/>
            <a:ext cx="4572000" cy="25717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ONWEER EN BLIKSEM</a:t>
            </a:r>
          </a:p>
        </p:txBody>
      </p:sp>
      <p:sp>
        <p:nvSpPr>
          <p:cNvPr id="202" name="Shape 202"/>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In een wolk kunnen door luchtstromingen ook concentraties van elektrische positieve of negatieve ladingen ontstaan. Als wolken met tegengestelde ladingen vlak langs elkaar heen gaan, kan er een vonk (bliksemflits) overslaan en hoor je even later een knal (donder). Het verschil in lading kan ook zo sterk zijn dat de elektronen de sprong naar de aarde maken: je hebt dan een blikseminslag.</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id="203" name="Shape 203"/>
          <p:cNvPicPr preferRelativeResize="0"/>
          <p:nvPr/>
        </p:nvPicPr>
        <p:blipFill rotWithShape="1">
          <a:blip r:embed="rId3">
            <a:alphaModFix/>
          </a:blip>
          <a:srcRect b="0" l="0" r="0" t="0"/>
          <a:stretch/>
        </p:blipFill>
        <p:spPr>
          <a:xfrm>
            <a:off x="1144073" y="3938778"/>
            <a:ext cx="4572000" cy="25717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TEST JEZELF</a:t>
            </a:r>
          </a:p>
        </p:txBody>
      </p:sp>
      <p:pic>
        <p:nvPicPr>
          <p:cNvPr id="209" name="Shape 209">
            <a:hlinkClick r:id="rId3"/>
          </p:cNvPr>
          <p:cNvPicPr preferRelativeResize="0"/>
          <p:nvPr>
            <p:ph idx="1" type="body"/>
          </p:nvPr>
        </p:nvPicPr>
        <p:blipFill rotWithShape="1">
          <a:blip r:embed="rId4">
            <a:alphaModFix/>
          </a:blip>
          <a:srcRect b="0" l="0" r="0" t="0"/>
          <a:stretch/>
        </p:blipFill>
        <p:spPr>
          <a:xfrm>
            <a:off x="4459210" y="2814716"/>
            <a:ext cx="2585533" cy="2585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INLEIDING</a:t>
            </a:r>
          </a:p>
        </p:txBody>
      </p:sp>
      <p:sp>
        <p:nvSpPr>
          <p:cNvPr id="98" name="Shape 98"/>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Alle materie bestaat uit kleine deeltjes die we atomen of moleculen noemen.</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Hoe dichter de deeltjes op elkaar zitten, hoe zwaarder de stof is.</a:t>
            </a:r>
          </a:p>
          <a:p>
            <a:pPr indent="-91440" lvl="0" marL="91440" marR="0" rtl="0" algn="l">
              <a:lnSpc>
                <a:spcPct val="90000"/>
              </a:lnSpc>
              <a:spcBef>
                <a:spcPts val="1400"/>
              </a:spcBef>
              <a:spcAft>
                <a:spcPts val="0"/>
              </a:spcAft>
              <a:buClr>
                <a:schemeClr val="accent1"/>
              </a:buClr>
              <a:buSzPct val="100000"/>
              <a:buFont typeface="Noto Sans Symbols"/>
              <a:buChar char=" "/>
            </a:pPr>
            <a:r>
              <a:rPr b="0" i="0" lang="nl-NL" sz="2200" u="none" cap="none" strike="noStrike">
                <a:solidFill>
                  <a:schemeClr val="lt1"/>
                </a:solidFill>
                <a:latin typeface="Questrial"/>
                <a:ea typeface="Questrial"/>
                <a:cs typeface="Questrial"/>
                <a:sym typeface="Questrial"/>
              </a:rPr>
              <a:t>In een gas zweven de deeltjes vrij om elkaar heen als een zwerm vogels.</a:t>
            </a:r>
          </a:p>
          <a:p>
            <a:pPr indent="-91440" lvl="0" marL="91440" marR="0" rtl="0" algn="l">
              <a:lnSpc>
                <a:spcPct val="90000"/>
              </a:lnSpc>
              <a:spcBef>
                <a:spcPts val="1400"/>
              </a:spcBef>
              <a:spcAft>
                <a:spcPts val="0"/>
              </a:spcAft>
              <a:buClr>
                <a:schemeClr val="accent1"/>
              </a:buClr>
              <a:buSzPct val="100000"/>
              <a:buFont typeface="Noto Sans Symbols"/>
              <a:buChar char=" "/>
            </a:pPr>
            <a:r>
              <a:rPr b="0" i="0" lang="nl-NL" sz="2200" u="none" cap="none" strike="noStrike">
                <a:solidFill>
                  <a:schemeClr val="lt1"/>
                </a:solidFill>
                <a:latin typeface="Questrial"/>
                <a:ea typeface="Questrial"/>
                <a:cs typeface="Questrial"/>
                <a:sym typeface="Questrial"/>
              </a:rPr>
              <a:t>In een vloeistof bewegen de deeltjes langs elkaar als ballen in een ballenbak.</a:t>
            </a:r>
          </a:p>
          <a:p>
            <a:pPr indent="-91440" lvl="0" marL="91440" marR="0" rtl="0" algn="l">
              <a:lnSpc>
                <a:spcPct val="90000"/>
              </a:lnSpc>
              <a:spcBef>
                <a:spcPts val="1400"/>
              </a:spcBef>
              <a:spcAft>
                <a:spcPts val="0"/>
              </a:spcAft>
              <a:buClr>
                <a:schemeClr val="accent1"/>
              </a:buClr>
              <a:buSzPct val="100000"/>
              <a:buFont typeface="Noto Sans Symbols"/>
              <a:buChar char=" "/>
            </a:pPr>
            <a:r>
              <a:rPr b="0" i="0" lang="nl-NL" sz="2200" u="none" cap="none" strike="noStrike">
                <a:solidFill>
                  <a:schemeClr val="lt1"/>
                </a:solidFill>
                <a:latin typeface="Questrial"/>
                <a:ea typeface="Questrial"/>
                <a:cs typeface="Questrial"/>
                <a:sym typeface="Questrial"/>
              </a:rPr>
              <a:t>En in een vaste stof zitten ze vast als een stenen muur.</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INLEIDING</a:t>
            </a:r>
          </a:p>
        </p:txBody>
      </p:sp>
      <p:sp>
        <p:nvSpPr>
          <p:cNvPr id="104" name="Shape 104"/>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Als stoffen verwarmd  worden, wordt er energie aan toegevoegd.</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moleculen gaan dan sneller bewegen.</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In een warm gas bewegen de moleculen sneller dan in een koud gas.</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Daardoor hebben ze meer ruimte nodig.</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Warme lucht is dus lichter en stijgt op.</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Denk maar aan een heteluchtballon.</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Als warme lucht opstijgt moet er van ergens anders nieuwe lucht worden aangevoerd. Dat is de oorzaak van wind.</a:t>
            </a:r>
          </a:p>
          <a:p>
            <a:pPr indent="-91440" lvl="0" marL="91440" marR="0" rtl="0" algn="l">
              <a:lnSpc>
                <a:spcPct val="8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INLEIDING</a:t>
            </a:r>
          </a:p>
        </p:txBody>
      </p:sp>
      <p:sp>
        <p:nvSpPr>
          <p:cNvPr id="110" name="Shape 110"/>
          <p:cNvSpPr txBox="1"/>
          <p:nvPr>
            <p:ph idx="1" type="body"/>
          </p:nvPr>
        </p:nvSpPr>
        <p:spPr>
          <a:xfrm>
            <a:off x="1024128" y="2286000"/>
            <a:ext cx="9720072" cy="1010991"/>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Ook een vaste stof zet uit als hij warmer wordt.</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moleculen in de stof hebben meer ruimte nodig en dat zorgt voor uitzetting.</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youtu.be/YVXcSigZIVU " id="111" name="Shape 111" title="moleculen"/>
          <p:cNvPicPr preferRelativeResize="0"/>
          <p:nvPr/>
        </p:nvPicPr>
        <p:blipFill rotWithShape="1">
          <a:blip r:embed="rId3">
            <a:alphaModFix/>
          </a:blip>
          <a:srcRect b="0" l="0" r="0" t="0"/>
          <a:stretch/>
        </p:blipFill>
        <p:spPr>
          <a:xfrm>
            <a:off x="1024128" y="3498160"/>
            <a:ext cx="4572000" cy="2571749"/>
          </a:xfrm>
          <a:prstGeom prst="rect">
            <a:avLst/>
          </a:prstGeom>
          <a:noFill/>
          <a:ln>
            <a:noFill/>
          </a:ln>
        </p:spPr>
      </p:pic>
      <p:pic>
        <p:nvPicPr>
          <p:cNvPr id="112" name="Shape 112">
            <a:hlinkClick r:id="rId4"/>
          </p:cNvPr>
          <p:cNvPicPr preferRelativeResize="0"/>
          <p:nvPr/>
        </p:nvPicPr>
        <p:blipFill rotWithShape="1">
          <a:blip r:embed="rId5">
            <a:alphaModFix/>
          </a:blip>
          <a:srcRect b="0" l="0" r="0" t="0"/>
          <a:stretch/>
        </p:blipFill>
        <p:spPr>
          <a:xfrm>
            <a:off x="5884164" y="3498160"/>
            <a:ext cx="4572000" cy="2571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HET WEER</a:t>
            </a:r>
          </a:p>
        </p:txBody>
      </p:sp>
      <p:sp>
        <p:nvSpPr>
          <p:cNvPr id="118" name="Shape 118"/>
          <p:cNvSpPr txBox="1"/>
          <p:nvPr>
            <p:ph idx="1" type="body"/>
          </p:nvPr>
        </p:nvSpPr>
        <p:spPr>
          <a:xfrm>
            <a:off x="1024128" y="2286000"/>
            <a:ext cx="9720072" cy="2342271"/>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Een belangrijk onderwerp waar mensen niet over uitgepraat raken is het weer. De dagelijkse weersverwachting wordt op basis van allerlei verzamelde meetgegevens, zoals luchtdruk en temperatuur,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op verschillende manieren door landelijke en plaatselijke weersinstituten gepresenteerd in diverse media. Om een weerbericht te kunnen gebruiken is enige kennis over weersverschijnselen onmisbaar. </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HET WEER: DE TEMPERATUUR</a:t>
            </a:r>
          </a:p>
        </p:txBody>
      </p:sp>
      <p:sp>
        <p:nvSpPr>
          <p:cNvPr id="124" name="Shape 124"/>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Om aan te geven hoe warm het buiten is, gebruik je de temperatuur.</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temperatuur meet je met een thermometer.</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Een bekende thermometer is de vloeistofthermometer.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Een vloeistofthermometer bestaat uit een vloeistofreservoir gevuld met een gekleurde vloeistof, een dunne glazen buis (het capillair) en een schaalverdeling.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Een vloeistofthermometer maakt gebruik van het principe dat als de temperatuur stijgt een vloeistof uitzet. Als de temperatuur stijgt, zet de vloeistof in het reservoir uit en stijgt de vloeistof in het capillair.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Temperatuur wordt vaak gemeten in graden Celsius (ºC). De temperatuur van smeltend ijs is 0 graden Celsius (0 ºC). De temperatuur van kokend water is 100 graden Celsius (100 ºC).</a:t>
            </a:r>
          </a:p>
          <a:p>
            <a:pPr indent="-91440" lvl="0" marL="91440" marR="0" rtl="0" algn="l">
              <a:lnSpc>
                <a:spcPct val="8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studionask.nl/KB1/K12_01/temp1.png" id="125" name="Shape 125"/>
          <p:cNvPicPr preferRelativeResize="0"/>
          <p:nvPr/>
        </p:nvPicPr>
        <p:blipFill rotWithShape="1">
          <a:blip r:embed="rId3">
            <a:alphaModFix/>
          </a:blip>
          <a:srcRect b="7557" l="26744" r="24999" t="0"/>
          <a:stretch/>
        </p:blipFill>
        <p:spPr>
          <a:xfrm>
            <a:off x="9340946" y="728175"/>
            <a:ext cx="1219199" cy="23348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NEERSLAG</a:t>
            </a:r>
          </a:p>
        </p:txBody>
      </p:sp>
      <p:sp>
        <p:nvSpPr>
          <p:cNvPr id="131" name="Shape 131"/>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Bij neerslag gaat het om het vallen (neerslaan) van water.</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meeste neerslag valt in de vorm van regen of sneeuw.</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Andere vormen van neerslag zijn ijzel, hagel, mist en dauw.</a:t>
            </a:r>
          </a:p>
        </p:txBody>
      </p:sp>
      <p:pic>
        <p:nvPicPr>
          <p:cNvPr id="132" name="Shape 132"/>
          <p:cNvPicPr preferRelativeResize="0"/>
          <p:nvPr/>
        </p:nvPicPr>
        <p:blipFill rotWithShape="1">
          <a:blip r:embed="rId3">
            <a:alphaModFix/>
          </a:blip>
          <a:srcRect b="0" l="0" r="0" t="0"/>
          <a:stretch/>
        </p:blipFill>
        <p:spPr>
          <a:xfrm>
            <a:off x="1024128" y="3697605"/>
            <a:ext cx="3028949" cy="1514474"/>
          </a:xfrm>
          <a:prstGeom prst="rect">
            <a:avLst/>
          </a:prstGeom>
          <a:noFill/>
          <a:ln>
            <a:noFill/>
          </a:ln>
        </p:spPr>
      </p:pic>
      <p:pic>
        <p:nvPicPr>
          <p:cNvPr id="133" name="Shape 133"/>
          <p:cNvPicPr preferRelativeResize="0"/>
          <p:nvPr/>
        </p:nvPicPr>
        <p:blipFill rotWithShape="1">
          <a:blip r:embed="rId4">
            <a:alphaModFix/>
          </a:blip>
          <a:srcRect b="0" l="0" r="0" t="0"/>
          <a:stretch/>
        </p:blipFill>
        <p:spPr>
          <a:xfrm>
            <a:off x="4346351" y="3697605"/>
            <a:ext cx="2233180" cy="1464327"/>
          </a:xfrm>
          <a:prstGeom prst="rect">
            <a:avLst/>
          </a:prstGeom>
          <a:noFill/>
          <a:ln>
            <a:noFill/>
          </a:ln>
        </p:spPr>
      </p:pic>
      <p:pic>
        <p:nvPicPr>
          <p:cNvPr id="134" name="Shape 134"/>
          <p:cNvPicPr preferRelativeResize="0"/>
          <p:nvPr/>
        </p:nvPicPr>
        <p:blipFill rotWithShape="1">
          <a:blip r:embed="rId5">
            <a:alphaModFix/>
          </a:blip>
          <a:srcRect b="0" l="0" r="0" t="0"/>
          <a:stretch/>
        </p:blipFill>
        <p:spPr>
          <a:xfrm>
            <a:off x="6835739" y="3697605"/>
            <a:ext cx="2189195" cy="14643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NEERSLAG</a:t>
            </a:r>
          </a:p>
        </p:txBody>
      </p:sp>
      <p:sp>
        <p:nvSpPr>
          <p:cNvPr id="140" name="Shape 140"/>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1750"/>
              <a:buFont typeface="Questrial"/>
              <a:buChar char=" "/>
            </a:pPr>
            <a:r>
              <a:rPr b="0" i="0" lang="nl-NL" sz="2035" u="none" cap="none" strike="noStrike">
                <a:solidFill>
                  <a:schemeClr val="lt1"/>
                </a:solidFill>
                <a:latin typeface="Questrial"/>
                <a:ea typeface="Questrial"/>
                <a:cs typeface="Questrial"/>
                <a:sym typeface="Questrial"/>
              </a:rPr>
              <a:t>In welke vorm de neerslag valt, hangt af van de temperatuur tijdens het vallen van de neerslag en de temperatuur van de grond:</a:t>
            </a:r>
          </a:p>
          <a:p>
            <a:pPr indent="-91440" lvl="0" marL="91440" marR="0" rtl="0" algn="l">
              <a:lnSpc>
                <a:spcPct val="80000"/>
              </a:lnSpc>
              <a:spcBef>
                <a:spcPts val="1400"/>
              </a:spcBef>
              <a:spcAft>
                <a:spcPts val="0"/>
              </a:spcAft>
              <a:buClr>
                <a:schemeClr val="accent1"/>
              </a:buClr>
              <a:buSzPct val="101750"/>
              <a:buFont typeface="Noto Sans Symbols"/>
              <a:buChar char=" "/>
            </a:pPr>
            <a:r>
              <a:rPr b="0" i="0" lang="nl-NL" sz="2035" u="none" cap="none" strike="noStrike">
                <a:solidFill>
                  <a:schemeClr val="lt1"/>
                </a:solidFill>
                <a:latin typeface="Questrial"/>
                <a:ea typeface="Questrial"/>
                <a:cs typeface="Questrial"/>
                <a:sym typeface="Questrial"/>
              </a:rPr>
              <a:t>Als de temperatuur tijdens het vallen van de neerslag steeds onder de 0°C is, krijg je sneeuw. </a:t>
            </a:r>
          </a:p>
          <a:p>
            <a:pPr indent="-91440" lvl="0" marL="91440" marR="0" rtl="0" algn="l">
              <a:lnSpc>
                <a:spcPct val="80000"/>
              </a:lnSpc>
              <a:spcBef>
                <a:spcPts val="1400"/>
              </a:spcBef>
              <a:spcAft>
                <a:spcPts val="0"/>
              </a:spcAft>
              <a:buClr>
                <a:schemeClr val="accent1"/>
              </a:buClr>
              <a:buSzPct val="101750"/>
              <a:buFont typeface="Noto Sans Symbols"/>
              <a:buChar char=" "/>
            </a:pPr>
            <a:r>
              <a:rPr b="0" i="0" lang="nl-NL" sz="2035" u="none" cap="none" strike="noStrike">
                <a:solidFill>
                  <a:schemeClr val="lt1"/>
                </a:solidFill>
                <a:latin typeface="Questrial"/>
                <a:ea typeface="Questrial"/>
                <a:cs typeface="Questrial"/>
                <a:sym typeface="Questrial"/>
              </a:rPr>
              <a:t>Is de temperatuur het laatste stuk boven de 0°C dan krijg je regen.</a:t>
            </a:r>
          </a:p>
          <a:p>
            <a:pPr indent="-91440" lvl="0" marL="91440" marR="0" rtl="0" algn="l">
              <a:lnSpc>
                <a:spcPct val="80000"/>
              </a:lnSpc>
              <a:spcBef>
                <a:spcPts val="1400"/>
              </a:spcBef>
              <a:spcAft>
                <a:spcPts val="0"/>
              </a:spcAft>
              <a:buClr>
                <a:schemeClr val="accent1"/>
              </a:buClr>
              <a:buSzPct val="101750"/>
              <a:buFont typeface="Noto Sans Symbols"/>
              <a:buChar char=" "/>
            </a:pPr>
            <a:r>
              <a:rPr b="0" i="0" lang="nl-NL" sz="2035" u="none" cap="none" strike="noStrike">
                <a:solidFill>
                  <a:schemeClr val="lt1"/>
                </a:solidFill>
                <a:latin typeface="Questrial"/>
                <a:ea typeface="Questrial"/>
                <a:cs typeface="Questrial"/>
                <a:sym typeface="Questrial"/>
              </a:rPr>
              <a:t>Als de neerslag eerst smelt en daarna weer bevriest, krijg je hagel.</a:t>
            </a:r>
          </a:p>
          <a:p>
            <a:pPr indent="-91440" lvl="0" marL="91440" marR="0" rtl="0" algn="l">
              <a:lnSpc>
                <a:spcPct val="80000"/>
              </a:lnSpc>
              <a:spcBef>
                <a:spcPts val="1400"/>
              </a:spcBef>
              <a:spcAft>
                <a:spcPts val="0"/>
              </a:spcAft>
              <a:buClr>
                <a:schemeClr val="accent1"/>
              </a:buClr>
              <a:buSzPct val="101750"/>
              <a:buFont typeface="Noto Sans Symbols"/>
              <a:buChar char=" "/>
            </a:pPr>
            <a:r>
              <a:rPr b="0" i="0" lang="nl-NL" sz="2035" u="none" cap="none" strike="noStrike">
                <a:solidFill>
                  <a:schemeClr val="lt1"/>
                </a:solidFill>
                <a:latin typeface="Questrial"/>
                <a:ea typeface="Questrial"/>
                <a:cs typeface="Questrial"/>
                <a:sym typeface="Questrial"/>
              </a:rPr>
              <a:t>IJzel krijg je als er regendruppels op de een bevroren grond vallen.</a:t>
            </a:r>
          </a:p>
          <a:p>
            <a:pPr indent="-91440" lvl="0" marL="91440" marR="0" rtl="0" algn="l">
              <a:lnSpc>
                <a:spcPct val="80000"/>
              </a:lnSpc>
              <a:spcBef>
                <a:spcPts val="1400"/>
              </a:spcBef>
              <a:spcAft>
                <a:spcPts val="0"/>
              </a:spcAft>
              <a:buClr>
                <a:schemeClr val="accent1"/>
              </a:buClr>
              <a:buSzPct val="101750"/>
              <a:buFont typeface="Noto Sans Symbols"/>
              <a:buChar char=" "/>
            </a:pPr>
            <a:r>
              <a:rPr b="0" i="0" lang="nl-NL" sz="2035" u="none" cap="none" strike="noStrike">
                <a:solidFill>
                  <a:schemeClr val="lt1"/>
                </a:solidFill>
                <a:latin typeface="Questrial"/>
                <a:ea typeface="Questrial"/>
                <a:cs typeface="Questrial"/>
                <a:sym typeface="Questrial"/>
              </a:rPr>
              <a:t>Dauwdruppels krijg je als het na een mooie dag 's nachts flink afkoelt. </a:t>
            </a:r>
            <a:br>
              <a:rPr b="0" i="0" lang="nl-NL" sz="2035" u="none" cap="none" strike="noStrike">
                <a:solidFill>
                  <a:schemeClr val="lt1"/>
                </a:solidFill>
                <a:latin typeface="Questrial"/>
                <a:ea typeface="Questrial"/>
                <a:cs typeface="Questrial"/>
                <a:sym typeface="Questrial"/>
              </a:rPr>
            </a:br>
            <a:r>
              <a:rPr b="0" i="0" lang="nl-NL" sz="2035" u="none" cap="none" strike="noStrike">
                <a:solidFill>
                  <a:schemeClr val="lt1"/>
                </a:solidFill>
                <a:latin typeface="Questrial"/>
                <a:ea typeface="Questrial"/>
                <a:cs typeface="Questrial"/>
                <a:sym typeface="Questrial"/>
              </a:rPr>
              <a:t>Waterdamp condenseert dan vlak boven de grond.</a:t>
            </a:r>
          </a:p>
          <a:p>
            <a:pPr indent="-91440" lvl="0" marL="91440" marR="0" rtl="0" algn="l">
              <a:lnSpc>
                <a:spcPct val="80000"/>
              </a:lnSpc>
              <a:spcBef>
                <a:spcPts val="1400"/>
              </a:spcBef>
              <a:spcAft>
                <a:spcPts val="0"/>
              </a:spcAft>
              <a:buClr>
                <a:schemeClr val="accent1"/>
              </a:buClr>
              <a:buSzPct val="101750"/>
              <a:buFont typeface="Noto Sans Symbols"/>
              <a:buChar char=" "/>
            </a:pPr>
            <a:r>
              <a:rPr b="0" i="0" lang="nl-NL" sz="2035" u="none" cap="none" strike="noStrike">
                <a:solidFill>
                  <a:schemeClr val="lt1"/>
                </a:solidFill>
                <a:latin typeface="Questrial"/>
                <a:ea typeface="Questrial"/>
                <a:cs typeface="Questrial"/>
                <a:sym typeface="Questrial"/>
              </a:rPr>
              <a:t>Mist is eigenlijk niets anders dan een laag hangende wolk. </a:t>
            </a:r>
            <a:br>
              <a:rPr b="0" i="0" lang="nl-NL" sz="2035" u="none" cap="none" strike="noStrike">
                <a:solidFill>
                  <a:schemeClr val="lt1"/>
                </a:solidFill>
                <a:latin typeface="Questrial"/>
                <a:ea typeface="Questrial"/>
                <a:cs typeface="Questrial"/>
                <a:sym typeface="Questrial"/>
              </a:rPr>
            </a:br>
            <a:r>
              <a:rPr b="0" i="0" lang="nl-NL" sz="2035" u="none" cap="none" strike="noStrike">
                <a:solidFill>
                  <a:schemeClr val="lt1"/>
                </a:solidFill>
                <a:latin typeface="Questrial"/>
                <a:ea typeface="Questrial"/>
                <a:cs typeface="Questrial"/>
                <a:sym typeface="Questrial"/>
              </a:rPr>
              <a:t>De waterdruppeltjes zijn zo klein dat ze in de lucht blijven zweven. </a:t>
            </a:r>
          </a:p>
          <a:p>
            <a:pPr indent="-91440" lvl="0" marL="91440" marR="0" rtl="0" algn="l">
              <a:lnSpc>
                <a:spcPct val="80000"/>
              </a:lnSpc>
              <a:spcBef>
                <a:spcPts val="1400"/>
              </a:spcBef>
              <a:spcAft>
                <a:spcPts val="0"/>
              </a:spcAft>
              <a:buClr>
                <a:schemeClr val="accent1"/>
              </a:buClr>
              <a:buSzPct val="101750"/>
              <a:buFont typeface="Questrial"/>
              <a:buNone/>
            </a:pPr>
            <a:r>
              <a:t/>
            </a:r>
            <a:endParaRPr b="0" i="0" sz="2035" u="none" cap="none" strike="noStrike">
              <a:solidFill>
                <a:schemeClr val="lt1"/>
              </a:solidFill>
              <a:latin typeface="Questrial"/>
              <a:ea typeface="Questrial"/>
              <a:cs typeface="Questrial"/>
              <a:sym typeface="Questrial"/>
            </a:endParaRPr>
          </a:p>
        </p:txBody>
      </p:sp>
      <p:pic>
        <p:nvPicPr>
          <p:cNvPr descr="http://thumbs.dreamstime.com/z/de-pictogrammen-van-het-weer-7421747.jpg" id="141" name="Shape 141"/>
          <p:cNvPicPr preferRelativeResize="0"/>
          <p:nvPr/>
        </p:nvPicPr>
        <p:blipFill rotWithShape="1">
          <a:blip r:embed="rId3">
            <a:alphaModFix/>
          </a:blip>
          <a:srcRect b="14416" l="0" r="0" t="0"/>
          <a:stretch/>
        </p:blipFill>
        <p:spPr>
          <a:xfrm>
            <a:off x="8712850" y="4035510"/>
            <a:ext cx="2895600" cy="19234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SNEEUW</a:t>
            </a:r>
          </a:p>
        </p:txBody>
      </p:sp>
      <p:pic>
        <p:nvPicPr>
          <p:cNvPr id="147" name="Shape 147"/>
          <p:cNvPicPr preferRelativeResize="0"/>
          <p:nvPr>
            <p:ph idx="1" type="body"/>
          </p:nvPr>
        </p:nvPicPr>
        <p:blipFill rotWithShape="1">
          <a:blip r:embed="rId3">
            <a:alphaModFix/>
          </a:blip>
          <a:srcRect b="0" l="0" r="0" t="0"/>
          <a:stretch/>
        </p:blipFill>
        <p:spPr>
          <a:xfrm>
            <a:off x="932936" y="2998608"/>
            <a:ext cx="4572000" cy="2571749"/>
          </a:xfrm>
          <a:prstGeom prst="rect">
            <a:avLst/>
          </a:prstGeom>
          <a:noFill/>
          <a:ln>
            <a:noFill/>
          </a:ln>
        </p:spPr>
      </p:pic>
      <p:pic>
        <p:nvPicPr>
          <p:cNvPr id="148" name="Shape 148">
            <a:hlinkClick r:id="rId4"/>
          </p:cNvPr>
          <p:cNvPicPr preferRelativeResize="0"/>
          <p:nvPr/>
        </p:nvPicPr>
        <p:blipFill rotWithShape="1">
          <a:blip r:embed="rId5">
            <a:alphaModFix/>
          </a:blip>
          <a:srcRect b="0" l="0" r="0" t="0"/>
          <a:stretch/>
        </p:blipFill>
        <p:spPr>
          <a:xfrm>
            <a:off x="5638800" y="2998608"/>
            <a:ext cx="4572000" cy="2571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tegraal">
  <a:themeElements>
    <a:clrScheme name="Integraal">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