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Questria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Questrial-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5" name="Shape 2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12" name="Shape 12"/>
        <p:cNvGrpSpPr/>
        <p:nvPr/>
      </p:nvGrpSpPr>
      <p:grpSpPr>
        <a:xfrm>
          <a:off x="0" y="0"/>
          <a:ext cx="0" cy="0"/>
          <a:chOff x="0" y="0"/>
          <a:chExt cx="0" cy="0"/>
        </a:xfrm>
      </p:grpSpPr>
      <p:sp>
        <p:nvSpPr>
          <p:cNvPr id="13" name="Shape 13"/>
          <p:cNvSpPr txBox="1"/>
          <p:nvPr>
            <p:ph type="ctr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 name="Shape 14"/>
          <p:cNvSpPr txBox="1"/>
          <p:nvPr>
            <p:ph idx="1" type="subTitle"/>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3pPr>
            <a:lvl4pPr indent="0" lvl="3" marL="13716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4pPr>
            <a:lvl5pPr indent="0" lvl="4" marL="18288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5pPr>
            <a:lvl6pPr indent="0" lvl="5" marL="22860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6pPr>
            <a:lvl7pPr indent="0" lvl="6" marL="27432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7pPr>
            <a:lvl8pPr indent="0" lvl="7" marL="32004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8pPr>
            <a:lvl9pPr indent="0" lvl="8" marL="36576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9pPr>
          </a:lstStyle>
          <a:p/>
        </p:txBody>
      </p:sp>
      <p:sp>
        <p:nvSpPr>
          <p:cNvPr id="15" name="Shape 15"/>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6" name="Shape 16"/>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 name="Shape 17"/>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sp>
        <p:nvSpPr>
          <p:cNvPr id="18" name="Shape 18"/>
          <p:cNvSpPr/>
          <p:nvPr/>
        </p:nvSpPr>
        <p:spPr>
          <a:xfrm>
            <a:off x="0" y="0"/>
            <a:ext cx="12192000" cy="4572000"/>
          </a:xfrm>
          <a:prstGeom prst="rect">
            <a:avLst/>
          </a:prstGeom>
          <a:blipFill rotWithShape="1">
            <a:blip r:embed="rId2">
              <a:alphaModFix/>
            </a:blip>
            <a:tile algn="tl" flip="none" tx="25400" sx="71000" ty="6350" sy="71000"/>
          </a:blipFill>
          <a:ln>
            <a:noFill/>
          </a:ln>
        </p:spPr>
        <p:txBody>
          <a:bodyPr anchorCtr="0" anchor="ctr" bIns="91425" lIns="91425" rIns="91425" tIns="91425">
            <a:noAutofit/>
          </a:bodyPr>
          <a:lstStyle/>
          <a:p>
            <a:pPr lvl="0">
              <a:spcBef>
                <a:spcPts val="0"/>
              </a:spcBef>
              <a:buNone/>
            </a:pPr>
            <a:r>
              <a:t/>
            </a:r>
            <a:endParaRPr/>
          </a:p>
        </p:txBody>
      </p:sp>
      <p:cxnSp>
        <p:nvCxnSpPr>
          <p:cNvPr id="19" name="Shape 19"/>
          <p:cNvCxnSpPr/>
          <p:nvPr/>
        </p:nvCxnSpPr>
        <p:spPr>
          <a:xfrm rot="10800000">
            <a:off x="8386842" y="5264105"/>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el en verticale tekst">
    <p:spTree>
      <p:nvGrpSpPr>
        <p:cNvPr id="74" name="Shape 74"/>
        <p:cNvGrpSpPr/>
        <p:nvPr/>
      </p:nvGrpSpPr>
      <p:grpSpPr>
        <a:xfrm>
          <a:off x="0" y="0"/>
          <a:ext cx="0" cy="0"/>
          <a:chOff x="0" y="0"/>
          <a:chExt cx="0" cy="0"/>
        </a:xfrm>
      </p:grpSpPr>
      <p:sp>
        <p:nvSpPr>
          <p:cNvPr id="75" name="Shape 75"/>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872484" y="-562356"/>
            <a:ext cx="4023360" cy="97200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77" name="Shape 77"/>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8" name="Shape 78"/>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9" name="Shape 79"/>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e titel en tekst">
    <p:spTree>
      <p:nvGrpSpPr>
        <p:cNvPr id="80" name="Shape 80"/>
        <p:cNvGrpSpPr/>
        <p:nvPr/>
      </p:nvGrpSpPr>
      <p:grpSpPr>
        <a:xfrm>
          <a:off x="0" y="0"/>
          <a:ext cx="0" cy="0"/>
          <a:chOff x="0" y="0"/>
          <a:chExt cx="0" cy="0"/>
        </a:xfrm>
      </p:grpSpPr>
      <p:sp>
        <p:nvSpPr>
          <p:cNvPr id="81" name="Shape 81"/>
          <p:cNvSpPr txBox="1"/>
          <p:nvPr>
            <p:ph type="title"/>
          </p:nvPr>
        </p:nvSpPr>
        <p:spPr>
          <a:xfrm rot="5400000">
            <a:off x="7334250" y="2152650"/>
            <a:ext cx="5410200" cy="2628899"/>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2076450" y="-323849"/>
            <a:ext cx="5410200" cy="7581899"/>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83" name="Shape 8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4" name="Shape 8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5" name="Shape 8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cxnSp>
        <p:nvCxnSpPr>
          <p:cNvPr id="86" name="Shape 86"/>
          <p:cNvCxnSpPr/>
          <p:nvPr/>
        </p:nvCxnSpPr>
        <p:spPr>
          <a:xfrm rot="10800000">
            <a:off x="10058400" y="59262"/>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el en object">
    <p:spTree>
      <p:nvGrpSpPr>
        <p:cNvPr id="20" name="Shape 20"/>
        <p:cNvGrpSpPr/>
        <p:nvPr/>
      </p:nvGrpSpPr>
      <p:grpSpPr>
        <a:xfrm>
          <a:off x="0" y="0"/>
          <a:ext cx="0" cy="0"/>
          <a:chOff x="0" y="0"/>
          <a:chExt cx="0" cy="0"/>
        </a:xfrm>
      </p:grpSpPr>
      <p:sp>
        <p:nvSpPr>
          <p:cNvPr id="21" name="Shape 21"/>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1024128" y="2286000"/>
            <a:ext cx="9720072"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23" name="Shape 2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4" name="Shape 2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5" name="Shape 2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ekop">
    <p:spTree>
      <p:nvGrpSpPr>
        <p:cNvPr id="26" name="Shape 26"/>
        <p:cNvGrpSpPr/>
        <p:nvPr/>
      </p:nvGrpSpPr>
      <p:grpSpPr>
        <a:xfrm>
          <a:off x="0" y="0"/>
          <a:ext cx="0" cy="0"/>
          <a:chOff x="0" y="0"/>
          <a:chExt cx="0" cy="0"/>
        </a:xfrm>
      </p:grpSpPr>
      <p:sp>
        <p:nvSpPr>
          <p:cNvPr id="27" name="Shape 27"/>
          <p:cNvSpPr txBox="1"/>
          <p:nvPr>
            <p:ph type="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29" name="Shape 29"/>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0" name="Shape 30"/>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1" name="Shape 31"/>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
        <p:nvSpPr>
          <p:cNvPr id="32" name="Shape 32"/>
          <p:cNvSpPr/>
          <p:nvPr/>
        </p:nvSpPr>
        <p:spPr>
          <a:xfrm>
            <a:off x="0" y="0"/>
            <a:ext cx="12192000" cy="4572000"/>
          </a:xfrm>
          <a:prstGeom prst="rect">
            <a:avLst/>
          </a:prstGeom>
          <a:blipFill rotWithShape="1">
            <a:blip r:embed="rId2">
              <a:alphaModFix/>
            </a:blip>
            <a:tile algn="tl" flip="none" tx="25400" sx="71000" ty="6350" sy="71000"/>
          </a:blipFill>
          <a:ln>
            <a:noFill/>
          </a:ln>
        </p:spPr>
        <p:txBody>
          <a:bodyPr anchorCtr="0" anchor="ctr" bIns="91425" lIns="91425" rIns="91425" tIns="91425">
            <a:noAutofit/>
          </a:bodyPr>
          <a:lstStyle/>
          <a:p>
            <a:pPr lvl="0">
              <a:spcBef>
                <a:spcPts val="0"/>
              </a:spcBef>
              <a:buNone/>
            </a:pPr>
            <a:r>
              <a:t/>
            </a:r>
            <a:endParaRPr/>
          </a:p>
        </p:txBody>
      </p:sp>
      <p:cxnSp>
        <p:nvCxnSpPr>
          <p:cNvPr id="33" name="Shape 33"/>
          <p:cNvCxnSpPr/>
          <p:nvPr/>
        </p:nvCxnSpPr>
        <p:spPr>
          <a:xfrm rot="10800000">
            <a:off x="8386842" y="5264105"/>
            <a:ext cx="0" cy="91440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Inhoud van twee">
    <p:spTree>
      <p:nvGrpSpPr>
        <p:cNvPr id="34" name="Shape 34"/>
        <p:cNvGrpSpPr/>
        <p:nvPr/>
      </p:nvGrpSpPr>
      <p:grpSpPr>
        <a:xfrm>
          <a:off x="0" y="0"/>
          <a:ext cx="0" cy="0"/>
          <a:chOff x="0" y="0"/>
          <a:chExt cx="0" cy="0"/>
        </a:xfrm>
      </p:grpSpPr>
      <p:sp>
        <p:nvSpPr>
          <p:cNvPr id="35" name="Shape 35"/>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1024126" y="2286000"/>
            <a:ext cx="4754879"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37" name="Shape 37"/>
          <p:cNvSpPr txBox="1"/>
          <p:nvPr>
            <p:ph idx="2" type="body"/>
          </p:nvPr>
        </p:nvSpPr>
        <p:spPr>
          <a:xfrm>
            <a:off x="5989319" y="2286000"/>
            <a:ext cx="4754879"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38" name="Shape 38"/>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9" name="Shape 39"/>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0" name="Shape 40"/>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Vergelijking">
    <p:spTree>
      <p:nvGrpSpPr>
        <p:cNvPr id="41" name="Shape 41"/>
        <p:cNvGrpSpPr/>
        <p:nvPr/>
      </p:nvGrpSpPr>
      <p:grpSpPr>
        <a:xfrm>
          <a:off x="0" y="0"/>
          <a:ext cx="0" cy="0"/>
          <a:chOff x="0" y="0"/>
          <a:chExt cx="0" cy="0"/>
        </a:xfrm>
      </p:grpSpPr>
      <p:sp>
        <p:nvSpPr>
          <p:cNvPr id="42" name="Shape 42"/>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 type="body"/>
          </p:nvPr>
        </p:nvSpPr>
        <p:spPr>
          <a:xfrm>
            <a:off x="1024128" y="2179635"/>
            <a:ext cx="4754879" cy="82296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accent1"/>
              </a:buClr>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4" name="Shape 44"/>
          <p:cNvSpPr txBox="1"/>
          <p:nvPr>
            <p:ph idx="2" type="body"/>
          </p:nvPr>
        </p:nvSpPr>
        <p:spPr>
          <a:xfrm>
            <a:off x="1024128" y="2967788"/>
            <a:ext cx="4754879" cy="33415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45" name="Shape 45"/>
          <p:cNvSpPr txBox="1"/>
          <p:nvPr>
            <p:ph idx="3" type="body"/>
          </p:nvPr>
        </p:nvSpPr>
        <p:spPr>
          <a:xfrm>
            <a:off x="5990887" y="2179635"/>
            <a:ext cx="4754879" cy="82296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accent1"/>
              </a:buClr>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6" name="Shape 46"/>
          <p:cNvSpPr txBox="1"/>
          <p:nvPr>
            <p:ph idx="4" type="body"/>
          </p:nvPr>
        </p:nvSpPr>
        <p:spPr>
          <a:xfrm>
            <a:off x="5990887" y="2967788"/>
            <a:ext cx="4754879" cy="33415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47" name="Shape 47"/>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8" name="Shape 48"/>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9" name="Shape 49"/>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Alleen titel">
    <p:spTree>
      <p:nvGrpSpPr>
        <p:cNvPr id="50" name="Shape 50"/>
        <p:cNvGrpSpPr/>
        <p:nvPr/>
      </p:nvGrpSpPr>
      <p:grpSpPr>
        <a:xfrm>
          <a:off x="0" y="0"/>
          <a:ext cx="0" cy="0"/>
          <a:chOff x="0" y="0"/>
          <a:chExt cx="0" cy="0"/>
        </a:xfrm>
      </p:grpSpPr>
      <p:sp>
        <p:nvSpPr>
          <p:cNvPr id="51" name="Shape 51"/>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3" name="Shape 53"/>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4" name="Shape 54"/>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Leeg">
    <p:spTree>
      <p:nvGrpSpPr>
        <p:cNvPr id="55" name="Shape 55"/>
        <p:cNvGrpSpPr/>
        <p:nvPr/>
      </p:nvGrpSpPr>
      <p:grpSpPr>
        <a:xfrm>
          <a:off x="0" y="0"/>
          <a:ext cx="0" cy="0"/>
          <a:chOff x="0" y="0"/>
          <a:chExt cx="0" cy="0"/>
        </a:xfrm>
      </p:grpSpPr>
      <p:sp>
        <p:nvSpPr>
          <p:cNvPr id="56" name="Shape 56"/>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7" name="Shape 57"/>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8" name="Shape 58"/>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Inhoud met bijschrift">
    <p:spTree>
      <p:nvGrpSpPr>
        <p:cNvPr id="59" name="Shape 59"/>
        <p:cNvGrpSpPr/>
        <p:nvPr/>
      </p:nvGrpSpPr>
      <p:grpSpPr>
        <a:xfrm>
          <a:off x="0" y="0"/>
          <a:ext cx="0" cy="0"/>
          <a:chOff x="0" y="0"/>
          <a:chExt cx="0" cy="0"/>
        </a:xfrm>
      </p:grpSpPr>
      <p:sp>
        <p:nvSpPr>
          <p:cNvPr id="60" name="Shape 60"/>
          <p:cNvSpPr txBox="1"/>
          <p:nvPr>
            <p:ph type="title"/>
          </p:nvPr>
        </p:nvSpPr>
        <p:spPr>
          <a:xfrm>
            <a:off x="1024128" y="471508"/>
            <a:ext cx="4389119" cy="1737359"/>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4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txBox="1"/>
          <p:nvPr>
            <p:ph idx="1" type="body"/>
          </p:nvPr>
        </p:nvSpPr>
        <p:spPr>
          <a:xfrm>
            <a:off x="5715000" y="822959"/>
            <a:ext cx="5678423" cy="5184648"/>
          </a:xfrm>
          <a:prstGeom prst="rect">
            <a:avLst/>
          </a:prstGeom>
          <a:noFill/>
          <a:ln>
            <a:noFill/>
          </a:ln>
        </p:spPr>
        <p:txBody>
          <a:bodyPr anchorCtr="0" anchor="t" bIns="91425" lIns="91425" rIns="91425" tIns="91425"/>
          <a:lstStyle>
            <a:lvl1pPr indent="60960" lvl="0" marL="91440" marR="0" rtl="0" algn="l">
              <a:lnSpc>
                <a:spcPct val="90000"/>
              </a:lnSpc>
              <a:spcBef>
                <a:spcPts val="1200"/>
              </a:spcBef>
              <a:spcAft>
                <a:spcPts val="200"/>
              </a:spcAft>
              <a:buClr>
                <a:schemeClr val="accent1"/>
              </a:buClr>
              <a:buSzPct val="100000"/>
              <a:buFont typeface="Questrial"/>
              <a:buChar char=" "/>
              <a:defRPr b="0" i="0" sz="2400" u="none" cap="none" strike="noStrike">
                <a:solidFill>
                  <a:schemeClr val="lt1"/>
                </a:solidFill>
                <a:latin typeface="Questrial"/>
                <a:ea typeface="Questrial"/>
                <a:cs typeface="Questrial"/>
                <a:sym typeface="Questrial"/>
              </a:defRPr>
            </a:lvl1pPr>
            <a:lvl2pPr indent="-11175" lvl="1" marL="265176" marR="0" rtl="0" algn="l">
              <a:lnSpc>
                <a:spcPct val="90000"/>
              </a:lnSpc>
              <a:spcBef>
                <a:spcPts val="200"/>
              </a:spcBef>
              <a:spcAft>
                <a:spcPts val="400"/>
              </a:spcAft>
              <a:buClr>
                <a:schemeClr val="accent1"/>
              </a:buClr>
              <a:buSzPct val="100000"/>
              <a:buFont typeface="Noto Sans Symbols"/>
              <a:buChar char="•"/>
              <a:defRPr b="0" i="0" sz="2000" u="none" cap="none" strike="noStrike">
                <a:solidFill>
                  <a:schemeClr val="lt1"/>
                </a:solidFill>
                <a:latin typeface="Questrial"/>
                <a:ea typeface="Questrial"/>
                <a:cs typeface="Questrial"/>
                <a:sym typeface="Questrial"/>
              </a:defRPr>
            </a:lvl2pPr>
            <a:lvl3pPr indent="-41655" lvl="2" marL="448056"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3pPr>
            <a:lvl4pPr indent="-35559" lvl="3" marL="59436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4pPr>
            <a:lvl5pPr indent="-40640" lvl="4" marL="77724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5pPr>
            <a:lvl6pPr indent="-38100" lvl="5" marL="91440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6pPr>
            <a:lvl7pPr indent="-44703" lvl="6" marL="1060704"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7pPr>
            <a:lvl8pPr indent="-47752" lvl="7" marL="1216152"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8pPr>
            <a:lvl9pPr indent="-41655" lvl="8" marL="1362456"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9pPr>
          </a:lstStyle>
          <a:p/>
        </p:txBody>
      </p:sp>
      <p:sp>
        <p:nvSpPr>
          <p:cNvPr id="62" name="Shape 62"/>
          <p:cNvSpPr txBox="1"/>
          <p:nvPr>
            <p:ph idx="2" type="body"/>
          </p:nvPr>
        </p:nvSpPr>
        <p:spPr>
          <a:xfrm>
            <a:off x="1024128" y="2257506"/>
            <a:ext cx="4389119" cy="3762294"/>
          </a:xfrm>
          <a:prstGeom prst="rect">
            <a:avLst/>
          </a:prstGeom>
          <a:noFill/>
          <a:ln>
            <a:noFill/>
          </a:ln>
        </p:spPr>
        <p:txBody>
          <a:bodyPr anchorCtr="0" anchor="t" bIns="91425" lIns="91425" rIns="91425" tIns="91425"/>
          <a:lstStyle>
            <a:lvl1pPr indent="0" lvl="0" marL="0" marR="0" rtl="0" algn="l">
              <a:lnSpc>
                <a:spcPct val="108000"/>
              </a:lnSpc>
              <a:spcBef>
                <a:spcPts val="600"/>
              </a:spcBef>
              <a:spcAft>
                <a:spcPts val="200"/>
              </a:spcAft>
              <a:buClr>
                <a:schemeClr val="accent1"/>
              </a:buClr>
              <a:buFont typeface="Questrial"/>
              <a:buNone/>
              <a:defRPr b="0" i="0" sz="1600" u="none" cap="none" strike="noStrike">
                <a:solidFill>
                  <a:schemeClr val="l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63" name="Shape 6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4" name="Shape 6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5" name="Shape 6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Afbeelding met bijschrift">
    <p:spTree>
      <p:nvGrpSpPr>
        <p:cNvPr id="66" name="Shape 66"/>
        <p:cNvGrpSpPr/>
        <p:nvPr/>
      </p:nvGrpSpPr>
      <p:grpSpPr>
        <a:xfrm>
          <a:off x="0" y="0"/>
          <a:ext cx="0" cy="0"/>
          <a:chOff x="0" y="0"/>
          <a:chExt cx="0" cy="0"/>
        </a:xfrm>
      </p:grpSpPr>
      <p:sp>
        <p:nvSpPr>
          <p:cNvPr id="67" name="Shape 67"/>
          <p:cNvSpPr txBox="1"/>
          <p:nvPr>
            <p:ph type="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p:nvPr>
            <p:ph idx="2" type="pic"/>
          </p:nvPr>
        </p:nvSpPr>
        <p:spPr>
          <a:xfrm>
            <a:off x="0" y="0"/>
            <a:ext cx="12188951" cy="4572000"/>
          </a:xfrm>
          <a:prstGeom prst="rect">
            <a:avLst/>
          </a:prstGeom>
          <a:solidFill>
            <a:schemeClr val="accent1"/>
          </a:solid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Questrial"/>
              <a:buNone/>
              <a:defRPr b="0" i="0" sz="3200" u="none" cap="none" strike="noStrike">
                <a:solidFill>
                  <a:schemeClr val="l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28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24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9pPr>
          </a:lstStyle>
          <a:p/>
        </p:txBody>
      </p:sp>
      <p:sp>
        <p:nvSpPr>
          <p:cNvPr id="69" name="Shape 69"/>
          <p:cNvSpPr txBox="1"/>
          <p:nvPr>
            <p:ph idx="1" type="body"/>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9pPr>
          </a:lstStyle>
          <a:p/>
        </p:txBody>
      </p:sp>
      <p:sp>
        <p:nvSpPr>
          <p:cNvPr id="70" name="Shape 70"/>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1" name="Shape 71"/>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2" name="Shape 72"/>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cxnSp>
        <p:nvCxnSpPr>
          <p:cNvPr id="73" name="Shape 73"/>
          <p:cNvCxnSpPr/>
          <p:nvPr/>
        </p:nvCxnSpPr>
        <p:spPr>
          <a:xfrm rot="10800000">
            <a:off x="8386842" y="5264105"/>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5" name="Shape 5"/>
        <p:cNvGrpSpPr/>
        <p:nvPr/>
      </p:nvGrpSpPr>
      <p:grpSpPr>
        <a:xfrm>
          <a:off x="0" y="0"/>
          <a:ext cx="0" cy="0"/>
          <a:chOff x="0" y="0"/>
          <a:chExt cx="0" cy="0"/>
        </a:xfrm>
      </p:grpSpPr>
      <p:sp>
        <p:nvSpPr>
          <p:cNvPr id="6" name="Shape 6"/>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024128" y="2286000"/>
            <a:ext cx="9720072"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8" name="Shape 8"/>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9" name="Shape 9"/>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0" name="Shape 10"/>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cxnSp>
        <p:nvCxnSpPr>
          <p:cNvPr id="11" name="Shape 11"/>
          <p:cNvCxnSpPr/>
          <p:nvPr/>
        </p:nvCxnSpPr>
        <p:spPr>
          <a:xfrm rot="10800000">
            <a:off x="762000" y="826324"/>
            <a:ext cx="0" cy="914400"/>
          </a:xfrm>
          <a:prstGeom prst="straightConnector1">
            <a:avLst/>
          </a:prstGeom>
          <a:noFill/>
          <a:ln cap="flat" cmpd="sng" w="19050">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willemwever.nl/vraag_antwoord/de-aarde/wat-de-ozonlaa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schooltv.nl/video/dag-en-nacht-waarom-is-het-s-winters-langer-donker/" TargetMode="External"/><Relationship Id="rId4" Type="http://schemas.openxmlformats.org/officeDocument/2006/relationships/image" Target="../media/image17.png"/><Relationship Id="rId5"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hyperlink" Target="http://www.schooltv.nl/video/het-klokhuis-eb-en-vloed/" TargetMode="External"/><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schooltv.nl/video/maansverduistering-soms-staat-de-maan-in-de-schaduw-van-de-aarde/" TargetMode="External"/><Relationship Id="rId4" Type="http://schemas.openxmlformats.org/officeDocument/2006/relationships/image" Target="../media/image24.png"/><Relationship Id="rId5"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en.educaplay.com/en/learningresources/1751981/hoofdstuk_6_zonnestelsel.ht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onszonnestelsel.nl/mercurius/" TargetMode="External"/><Relationship Id="rId4" Type="http://schemas.openxmlformats.org/officeDocument/2006/relationships/hyperlink" Target="http://onszonnestelsel.nl/venus/" TargetMode="External"/><Relationship Id="rId10" Type="http://schemas.openxmlformats.org/officeDocument/2006/relationships/hyperlink" Target="http://onszonnestelsel.nl/neptunus/" TargetMode="External"/><Relationship Id="rId9" Type="http://schemas.openxmlformats.org/officeDocument/2006/relationships/hyperlink" Target="http://onszonnestelsel.nl/uranus/" TargetMode="External"/><Relationship Id="rId5" Type="http://schemas.openxmlformats.org/officeDocument/2006/relationships/hyperlink" Target="http://onszonnestelsel.nl/aarde/" TargetMode="External"/><Relationship Id="rId6" Type="http://schemas.openxmlformats.org/officeDocument/2006/relationships/hyperlink" Target="http://onszonnestelsel.nl/mars/" TargetMode="External"/><Relationship Id="rId7" Type="http://schemas.openxmlformats.org/officeDocument/2006/relationships/hyperlink" Target="http://onszonnestelsel.nl/jupiter/" TargetMode="External"/><Relationship Id="rId8" Type="http://schemas.openxmlformats.org/officeDocument/2006/relationships/hyperlink" Target="http://onszonnestelsel.nl/saturn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chooltv.nl/video/nieuws-uit-de-natuur-ons-zonnestelsel/#q=zonnestelsel" TargetMode="External"/><Relationship Id="rId4"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2.jpg"/><Relationship Id="rId4"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skynet.be/diensten/reizen/dossier/843685/ketterij/slideshow#ldmain" TargetMode="External"/><Relationship Id="rId4"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ctrTitle"/>
          </p:nvPr>
        </p:nvSpPr>
        <p:spPr>
          <a:xfrm>
            <a:off x="457200" y="4960137"/>
            <a:ext cx="7772400" cy="1463039"/>
          </a:xfrm>
          <a:prstGeom prst="rect">
            <a:avLst/>
          </a:prstGeom>
          <a:noFill/>
          <a:ln>
            <a:noFill/>
          </a:ln>
        </p:spPr>
        <p:txBody>
          <a:bodyPr anchorCtr="0" anchor="ctr" bIns="45700" lIns="91425" rIns="91425" tIns="45700">
            <a:noAutofit/>
          </a:bodyPr>
          <a:lstStyle/>
          <a:p>
            <a:pPr indent="0" lvl="0" marL="0" marR="0" rtl="0" algn="r">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HOOFDSTUK 6 ZONNESTELSEL</a:t>
            </a:r>
          </a:p>
        </p:txBody>
      </p:sp>
      <p:sp>
        <p:nvSpPr>
          <p:cNvPr id="92" name="Shape 92"/>
          <p:cNvSpPr txBox="1"/>
          <p:nvPr>
            <p:ph idx="1" type="subTitle"/>
          </p:nvPr>
        </p:nvSpPr>
        <p:spPr>
          <a:xfrm>
            <a:off x="8610600" y="4960137"/>
            <a:ext cx="3200399" cy="146303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Questrial"/>
              <a:buNone/>
            </a:pPr>
            <a:r>
              <a:rPr b="0" i="0" lang="nl-NL" sz="1800" u="none" cap="none" strike="noStrike">
                <a:solidFill>
                  <a:srgbClr val="FEFEFE"/>
                </a:solidFill>
                <a:latin typeface="Questrial"/>
                <a:ea typeface="Questrial"/>
                <a:cs typeface="Questrial"/>
                <a:sym typeface="Questrial"/>
              </a:rPr>
              <a:t>Nask leerjaar 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ZON</a:t>
            </a:r>
          </a:p>
        </p:txBody>
      </p:sp>
      <p:sp>
        <p:nvSpPr>
          <p:cNvPr id="155" name="Shape 155"/>
          <p:cNvSpPr txBox="1"/>
          <p:nvPr>
            <p:ph idx="1" type="body"/>
          </p:nvPr>
        </p:nvSpPr>
        <p:spPr>
          <a:xfrm>
            <a:off x="1024128" y="2286000"/>
            <a:ext cx="9720072" cy="1165538"/>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zon is een doodgewone gele ster, waarvan er miljarden andere zijn. Veel sterren die je vanavond misschien ziet, zijn identiek aan de zon. Ze staan alleen miljoenen keren verder weg.</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studionask.nl/KB1/K12_03/zon.png" id="156" name="Shape 156"/>
          <p:cNvPicPr preferRelativeResize="0"/>
          <p:nvPr/>
        </p:nvPicPr>
        <p:blipFill rotWithShape="1">
          <a:blip r:embed="rId3">
            <a:alphaModFix/>
          </a:blip>
          <a:srcRect b="0" l="0" r="0" t="0"/>
          <a:stretch/>
        </p:blipFill>
        <p:spPr>
          <a:xfrm>
            <a:off x="1024128" y="3295516"/>
            <a:ext cx="3483477" cy="2950738"/>
          </a:xfrm>
          <a:prstGeom prst="rect">
            <a:avLst/>
          </a:prstGeom>
          <a:noFill/>
          <a:ln>
            <a:noFill/>
          </a:ln>
        </p:spPr>
      </p:pic>
      <p:sp>
        <p:nvSpPr>
          <p:cNvPr id="157" name="Shape 157"/>
          <p:cNvSpPr txBox="1"/>
          <p:nvPr/>
        </p:nvSpPr>
        <p:spPr>
          <a:xfrm>
            <a:off x="4868214" y="3295516"/>
            <a:ext cx="5731098" cy="258532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De zon is een enorme bol van gas die door zwaartekracht bij elkaar wordt gehouden. In het binnenste van de zon (de kern) is het extreem heet. Aan de buitenkant (fotosfeer) straalt de zon die energie uit. Met de hoeveelheid energie die de zon in één seconde uitstraalt, zouden we voor 500.000 jaar genoeg hebben om in onze energiebehoefte op aarde te voorzien. Helaas verdwijnt het grootste deel in de ruimte... </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ZONNEVLAMMEN</a:t>
            </a:r>
          </a:p>
        </p:txBody>
      </p:sp>
      <p:pic>
        <p:nvPicPr>
          <p:cNvPr descr="http://www.astroblogs.nl/wp-content/uploads/2012/04/CME.jpg" id="163" name="Shape 163"/>
          <p:cNvPicPr preferRelativeResize="0"/>
          <p:nvPr>
            <p:ph idx="1" type="body"/>
          </p:nvPr>
        </p:nvPicPr>
        <p:blipFill rotWithShape="1">
          <a:blip r:embed="rId3">
            <a:alphaModFix/>
          </a:blip>
          <a:srcRect b="0" l="0" r="0" t="0"/>
          <a:stretch/>
        </p:blipFill>
        <p:spPr>
          <a:xfrm>
            <a:off x="1861343" y="2286000"/>
            <a:ext cx="8045449" cy="4022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AARDE</a:t>
            </a:r>
          </a:p>
        </p:txBody>
      </p:sp>
      <p:sp>
        <p:nvSpPr>
          <p:cNvPr id="169" name="Shape 169"/>
          <p:cNvSpPr txBox="1"/>
          <p:nvPr>
            <p:ph idx="1" type="body"/>
          </p:nvPr>
        </p:nvSpPr>
        <p:spPr>
          <a:xfrm>
            <a:off x="1024128" y="2286000"/>
            <a:ext cx="9720072" cy="1062507"/>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aarde is vanaf de zon gezien de derde planeet in ons zonnestelsel. Op aarde komt leven voor; tot op heden is er nog geen ander leven ontdekt op andere planeten binnen ons zonnestelsel of daarbuiten. </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studionask.nl/KB1/K12_03/aarde.png" id="170" name="Shape 170"/>
          <p:cNvPicPr preferRelativeResize="0"/>
          <p:nvPr/>
        </p:nvPicPr>
        <p:blipFill rotWithShape="1">
          <a:blip r:embed="rId3">
            <a:alphaModFix/>
          </a:blip>
          <a:srcRect b="0" l="0" r="0" t="0"/>
          <a:stretch/>
        </p:blipFill>
        <p:spPr>
          <a:xfrm>
            <a:off x="1186466" y="3348507"/>
            <a:ext cx="2767348" cy="3090930"/>
          </a:xfrm>
          <a:prstGeom prst="rect">
            <a:avLst/>
          </a:prstGeom>
          <a:noFill/>
          <a:ln>
            <a:noFill/>
          </a:ln>
        </p:spPr>
      </p:pic>
      <p:sp>
        <p:nvSpPr>
          <p:cNvPr id="171" name="Shape 171"/>
          <p:cNvSpPr txBox="1"/>
          <p:nvPr/>
        </p:nvSpPr>
        <p:spPr>
          <a:xfrm>
            <a:off x="4430332" y="3348507"/>
            <a:ext cx="5962918"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De korst van de aarde is ongeveer 40 km dik en bestaat uit meerdere platen.</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Onder de korst vinden we de mantel waarop de platen als het waren drijven. De mantel is ongeveer 2900 km dik.</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Onder de mantel zit de kern. </a:t>
            </a:r>
          </a:p>
          <a:p>
            <a:pPr indent="0" lvl="0" marL="0" marR="0" rtl="0" algn="l">
              <a:spcBef>
                <a:spcPts val="0"/>
              </a:spcBef>
              <a:buSzPct val="25000"/>
              <a:buNone/>
            </a:pPr>
            <a:r>
              <a:rPr lang="nl-NL" sz="1800">
                <a:solidFill>
                  <a:schemeClr val="lt1"/>
                </a:solidFill>
                <a:latin typeface="Questrial"/>
                <a:ea typeface="Questrial"/>
                <a:cs typeface="Questrial"/>
                <a:sym typeface="Questrial"/>
              </a:rPr>
              <a:t>De kern heeft een diameter van ongeveer 3470 km.</a:t>
            </a:r>
          </a:p>
          <a:p>
            <a:pPr indent="0" lvl="0" marL="0" marR="0" rtl="0" algn="l">
              <a:spcBef>
                <a:spcPts val="0"/>
              </a:spcBef>
              <a:buSzPct val="25000"/>
              <a:buNone/>
            </a:pPr>
            <a:br>
              <a:rPr lang="nl-NL" sz="1800">
                <a:solidFill>
                  <a:schemeClr val="lt1"/>
                </a:solidFill>
                <a:latin typeface="Questrial"/>
                <a:ea typeface="Questrial"/>
                <a:cs typeface="Questrial"/>
                <a:sym typeface="Questrial"/>
              </a:rPr>
            </a:b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OZONLAAG</a:t>
            </a:r>
          </a:p>
        </p:txBody>
      </p:sp>
      <p:sp>
        <p:nvSpPr>
          <p:cNvPr id="177" name="Shape 177"/>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sng" cap="none" strike="noStrike">
                <a:solidFill>
                  <a:schemeClr val="hlink"/>
                </a:solidFill>
                <a:latin typeface="Questrial"/>
                <a:ea typeface="Questrial"/>
                <a:cs typeface="Questrial"/>
                <a:sym typeface="Questrial"/>
                <a:hlinkClick r:id="rId3"/>
              </a:rPr>
              <a:t>http://www.willemwever.nl/vraag_antwoord/de-aarde/wat-de-ozonlaag</a:t>
            </a:r>
            <a:r>
              <a:rPr b="0" i="0" lang="nl-NL" sz="2200" u="none" cap="none" strike="noStrike">
                <a:solidFill>
                  <a:schemeClr val="lt1"/>
                </a:solidFill>
                <a:latin typeface="Questrial"/>
                <a:ea typeface="Questrial"/>
                <a:cs typeface="Questrial"/>
                <a:sym typeface="Questrial"/>
              </a:rPr>
              <a:t>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Rond de aarde bevindt zich de atmosfeer of dampkring.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atmosfeer is door de zwaartekracht aan de aarde gebonden en is van essentieel belang voor het leven op aarde.</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ozonlaag is een laag in de atmosfeer en beschermt ons tegen schadelijke straling, m.n. UV-straling, die afkomstig is van de zon.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ozonlaag bevindt zich op zo'n 30 km hoogte</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0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000"/>
                                        <p:tgtEl>
                                          <p:spTgt spid="1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BANEN</a:t>
            </a:r>
          </a:p>
        </p:txBody>
      </p:sp>
      <p:sp>
        <p:nvSpPr>
          <p:cNvPr id="183" name="Shape 183"/>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aarde maakt een vrijwel cirkelvormige baan om de zon.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afstand van de aarde tot de zon is 150 miljoen kilometer.</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Een rondje om de zon duurt voor de aarde 365 en een kwart dag.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Dat noemen we een jaar.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Omdat we geen kwart dagen hebben, hebben we schrikkeljaren ingevoerd.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Eens in de vier jaar duurt het jaar een dag langer: 29 februari.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Zouden we dat niet doen, dan schuiven de seizoenen op en valt de winter uiteindelijk in augustus... </a:t>
            </a:r>
            <a:br>
              <a:rPr b="0" i="0" lang="nl-NL" sz="2200" u="none" cap="none" strike="noStrike">
                <a:solidFill>
                  <a:schemeClr val="lt1"/>
                </a:solidFill>
                <a:latin typeface="Questrial"/>
                <a:ea typeface="Questrial"/>
                <a:cs typeface="Questrial"/>
                <a:sym typeface="Questrial"/>
              </a:rPr>
            </a:br>
          </a:p>
        </p:txBody>
      </p:sp>
      <p:pic>
        <p:nvPicPr>
          <p:cNvPr descr="http://www.studionask.nl/KB1/K12_03/kalender.png" id="184" name="Shape 184"/>
          <p:cNvPicPr preferRelativeResize="0"/>
          <p:nvPr/>
        </p:nvPicPr>
        <p:blipFill rotWithShape="1">
          <a:blip r:embed="rId3">
            <a:alphaModFix/>
          </a:blip>
          <a:srcRect b="0" l="0" r="0" t="0"/>
          <a:stretch/>
        </p:blipFill>
        <p:spPr>
          <a:xfrm>
            <a:off x="8877300" y="463639"/>
            <a:ext cx="2597775" cy="27558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 calcmode="lin" valueType="num">
                                      <p:cBhvr additive="base">
                                        <p:cTn dur="500"/>
                                        <p:tgtEl>
                                          <p:spTgt spid="1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 calcmode="lin" valueType="num">
                                      <p:cBhvr additive="base">
                                        <p:cTn dur="500"/>
                                        <p:tgtEl>
                                          <p:spTgt spid="1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 calcmode="lin" valueType="num">
                                      <p:cBhvr additive="base">
                                        <p:cTn dur="500"/>
                                        <p:tgtEl>
                                          <p:spTgt spid="1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 calcmode="lin" valueType="num">
                                      <p:cBhvr additive="base">
                                        <p:cTn dur="500"/>
                                        <p:tgtEl>
                                          <p:spTgt spid="1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BANEN</a:t>
            </a:r>
          </a:p>
        </p:txBody>
      </p:sp>
      <p:sp>
        <p:nvSpPr>
          <p:cNvPr id="190" name="Shape 190"/>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maan maakt een ellipsvormige baan rond de aarde. Daardoor varieert de afstand tussen de aarde en de maan tussen 363.000 km en 406.000 km. Staat de maan dicht bij de aarde dan zie je hem iets groter dan als hij ver weg staat. Dat is op de foto goed te zien. Rechts zie je de maan als hij dichtbij staat. Links een foto van de maan met dezelfde camera (telescoop) gemaakt, twee weken later. Toen stond de maan op zijn verst van de aarde</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studionask.nl/KB1/K12_03/aardemaan.png" id="191" name="Shape 191"/>
          <p:cNvPicPr preferRelativeResize="0"/>
          <p:nvPr/>
        </p:nvPicPr>
        <p:blipFill rotWithShape="1">
          <a:blip r:embed="rId3">
            <a:alphaModFix/>
          </a:blip>
          <a:srcRect b="0" l="0" r="0" t="0"/>
          <a:stretch/>
        </p:blipFill>
        <p:spPr>
          <a:xfrm>
            <a:off x="5884164" y="3938778"/>
            <a:ext cx="2571749" cy="2571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 calcmode="lin" valueType="num">
                                      <p:cBhvr additive="base">
                                        <p:cTn dur="500"/>
                                        <p:tgtEl>
                                          <p:spTgt spid="1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 calcmode="lin" valueType="num">
                                      <p:cBhvr additive="base">
                                        <p:cTn dur="500"/>
                                        <p:tgtEl>
                                          <p:spTgt spid="1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DAG EN NACHT - ZOMER EN WINTER</a:t>
            </a:r>
          </a:p>
        </p:txBody>
      </p:sp>
      <p:sp>
        <p:nvSpPr>
          <p:cNvPr id="197" name="Shape 197"/>
          <p:cNvSpPr txBox="1"/>
          <p:nvPr>
            <p:ph idx="1" type="body"/>
          </p:nvPr>
        </p:nvSpPr>
        <p:spPr>
          <a:xfrm>
            <a:off x="1024128" y="2286000"/>
            <a:ext cx="6870620"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aarde draait om de zon.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Daarnaast draait de aarde ook om zijn as en daarom is er dag en nacht. Als het bij ons licht is, is het aan de andere kant van de aarde (bijv in Australië) nacht.</a:t>
            </a:r>
          </a:p>
          <a:p>
            <a:pPr indent="-91440" lvl="0" marL="91440" marR="0" rtl="0" algn="l">
              <a:lnSpc>
                <a:spcPct val="90000"/>
              </a:lnSpc>
              <a:spcBef>
                <a:spcPts val="1400"/>
              </a:spcBef>
              <a:spcAft>
                <a:spcPts val="0"/>
              </a:spcAft>
              <a:buClr>
                <a:schemeClr val="accent1"/>
              </a:buClr>
              <a:buSzPct val="100000"/>
              <a:buFont typeface="Questrial"/>
              <a:buChar char=" "/>
            </a:pP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zon staat het hoogst om 12 uur 's middags - tenminste in de winter.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In de zomer hebben we de zomertijd ingevoerd: de klok is een uur vooruit gezet. Door de zomertijd is het in de zomer 's avonds een uur langer licht, waardoor we later het licht aan doen en dus minder energie verbruiken. </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studionask.nl/KB1/K12_03/zomerwinter.png" id="198" name="Shape 198"/>
          <p:cNvPicPr preferRelativeResize="0"/>
          <p:nvPr/>
        </p:nvPicPr>
        <p:blipFill rotWithShape="1">
          <a:blip r:embed="rId3">
            <a:alphaModFix/>
          </a:blip>
          <a:srcRect b="0" l="0" r="0" t="0"/>
          <a:stretch/>
        </p:blipFill>
        <p:spPr>
          <a:xfrm>
            <a:off x="8160911" y="2286000"/>
            <a:ext cx="3430072" cy="36333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500"/>
                                        <p:tgtEl>
                                          <p:spTgt spid="1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500"/>
                                        <p:tgtEl>
                                          <p:spTgt spid="1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500"/>
                                        <p:tgtEl>
                                          <p:spTgt spid="1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 calcmode="lin" valueType="num">
                                      <p:cBhvr additive="base">
                                        <p:cTn dur="500"/>
                                        <p:tgtEl>
                                          <p:spTgt spid="19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DAG EN NACHT - ZOMER EN WINTER</a:t>
            </a:r>
          </a:p>
        </p:txBody>
      </p:sp>
      <p:sp>
        <p:nvSpPr>
          <p:cNvPr id="204" name="Shape 204"/>
          <p:cNvSpPr txBox="1"/>
          <p:nvPr>
            <p:ph idx="1" type="body"/>
          </p:nvPr>
        </p:nvSpPr>
        <p:spPr>
          <a:xfrm>
            <a:off x="1024129" y="2286000"/>
            <a:ext cx="6844863"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In de zomer hebben we meer uren zon dan in de winter.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Dat komt doordat de aardas iets schuin staat.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In de afbeelding zie je dat aangegeven. Landen op het noordelijk halfrond 'liggen' zomers langer in de zon. In het zuidelijk halfrond is dat net andersom.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Op de evenaar is er geen verschil tussen het aantal uren zon in de winter en de zomer.</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climatechallenge.be/documents/document/large/20110922170417-zonnestralen.jpg" id="205" name="Shape 205"/>
          <p:cNvPicPr preferRelativeResize="0"/>
          <p:nvPr/>
        </p:nvPicPr>
        <p:blipFill rotWithShape="1">
          <a:blip r:embed="rId3">
            <a:alphaModFix/>
          </a:blip>
          <a:srcRect b="0" l="0" r="0" t="0"/>
          <a:stretch/>
        </p:blipFill>
        <p:spPr>
          <a:xfrm>
            <a:off x="8123285" y="2286000"/>
            <a:ext cx="2371725" cy="1876424"/>
          </a:xfrm>
          <a:prstGeom prst="rect">
            <a:avLst/>
          </a:prstGeom>
          <a:noFill/>
          <a:ln>
            <a:noFill/>
          </a:ln>
        </p:spPr>
      </p:pic>
      <p:pic>
        <p:nvPicPr>
          <p:cNvPr descr="http://1.bp.blogspot.com/-VQwSL81pqVg/T2JzCagYbrI/AAAAAAAAAOw/5ucCX9DNiSc/s320/Schermafbeelding+2012-03-15+om+23.53.00.png" id="206" name="Shape 206"/>
          <p:cNvPicPr preferRelativeResize="0"/>
          <p:nvPr/>
        </p:nvPicPr>
        <p:blipFill rotWithShape="1">
          <a:blip r:embed="rId4">
            <a:alphaModFix/>
          </a:blip>
          <a:srcRect b="0" l="0" r="0" t="0"/>
          <a:stretch/>
        </p:blipFill>
        <p:spPr>
          <a:xfrm>
            <a:off x="8123286" y="4297680"/>
            <a:ext cx="2371725" cy="1718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 calcmode="lin" valueType="num">
                                      <p:cBhvr additive="base">
                                        <p:cTn dur="500"/>
                                        <p:tgtEl>
                                          <p:spTgt spid="2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 calcmode="lin" valueType="num">
                                      <p:cBhvr additive="base">
                                        <p:cTn dur="500"/>
                                        <p:tgtEl>
                                          <p:spTgt spid="20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 calcmode="lin" valueType="num">
                                      <p:cBhvr additive="base">
                                        <p:cTn dur="500"/>
                                        <p:tgtEl>
                                          <p:spTgt spid="20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 calcmode="lin" valueType="num">
                                      <p:cBhvr additive="base">
                                        <p:cTn dur="500"/>
                                        <p:tgtEl>
                                          <p:spTgt spid="20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DAG EN NACHT</a:t>
            </a:r>
          </a:p>
        </p:txBody>
      </p:sp>
      <p:pic>
        <p:nvPicPr>
          <p:cNvPr id="212" name="Shape 212">
            <a:hlinkClick r:id="rId3"/>
          </p:cNvPr>
          <p:cNvPicPr preferRelativeResize="0"/>
          <p:nvPr>
            <p:ph idx="1" type="body"/>
          </p:nvPr>
        </p:nvPicPr>
        <p:blipFill rotWithShape="1">
          <a:blip r:embed="rId4">
            <a:alphaModFix/>
          </a:blip>
          <a:srcRect b="0" l="0" r="0" t="0"/>
          <a:stretch/>
        </p:blipFill>
        <p:spPr>
          <a:xfrm>
            <a:off x="1136529" y="3052293"/>
            <a:ext cx="3674610" cy="2099030"/>
          </a:xfrm>
          <a:prstGeom prst="rect">
            <a:avLst/>
          </a:prstGeom>
          <a:noFill/>
          <a:ln>
            <a:noFill/>
          </a:ln>
        </p:spPr>
      </p:pic>
      <p:pic>
        <p:nvPicPr>
          <p:cNvPr descr="http://users.skynet.be/jeanpierre.schreurs/aardrijkskunde/foto26.jpg" id="213" name="Shape 213"/>
          <p:cNvPicPr preferRelativeResize="0"/>
          <p:nvPr/>
        </p:nvPicPr>
        <p:blipFill rotWithShape="1">
          <a:blip r:embed="rId5">
            <a:alphaModFix/>
          </a:blip>
          <a:srcRect b="0" l="0" r="0" t="0"/>
          <a:stretch/>
        </p:blipFill>
        <p:spPr>
          <a:xfrm>
            <a:off x="5237608" y="3084378"/>
            <a:ext cx="2695574" cy="19907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MAANGESTALTEN</a:t>
            </a:r>
          </a:p>
        </p:txBody>
      </p:sp>
      <p:sp>
        <p:nvSpPr>
          <p:cNvPr id="219" name="Shape 219"/>
          <p:cNvSpPr txBox="1"/>
          <p:nvPr>
            <p:ph idx="1" type="body"/>
          </p:nvPr>
        </p:nvSpPr>
        <p:spPr>
          <a:xfrm>
            <a:off x="1024128" y="2349428"/>
            <a:ext cx="9720072" cy="1023869"/>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maan draait in ongeveer 28 dagen om de aarde. Als het bij ons donker is, zie we vaak de maan. Maar de maan staat net zo vaak overdag aan de hemel, maar ze valt dan minder goed op. </a:t>
            </a:r>
          </a:p>
        </p:txBody>
      </p:sp>
      <p:pic>
        <p:nvPicPr>
          <p:cNvPr descr="http://www.studionask.nl/KB1/K12_03/manen.png" id="220" name="Shape 220"/>
          <p:cNvPicPr preferRelativeResize="0"/>
          <p:nvPr/>
        </p:nvPicPr>
        <p:blipFill rotWithShape="1">
          <a:blip r:embed="rId3">
            <a:alphaModFix/>
          </a:blip>
          <a:srcRect b="0" l="0" r="0" t="0"/>
          <a:stretch/>
        </p:blipFill>
        <p:spPr>
          <a:xfrm>
            <a:off x="8661300" y="257189"/>
            <a:ext cx="2517561" cy="2155667"/>
          </a:xfrm>
          <a:prstGeom prst="rect">
            <a:avLst/>
          </a:prstGeom>
          <a:noFill/>
          <a:ln>
            <a:noFill/>
          </a:ln>
        </p:spPr>
      </p:pic>
      <p:sp>
        <p:nvSpPr>
          <p:cNvPr id="221" name="Shape 221"/>
          <p:cNvSpPr txBox="1"/>
          <p:nvPr/>
        </p:nvSpPr>
        <p:spPr>
          <a:xfrm>
            <a:off x="4971244" y="3309869"/>
            <a:ext cx="6207617" cy="3139321"/>
          </a:xfrm>
          <a:prstGeom prst="rect">
            <a:avLst/>
          </a:prstGeom>
          <a:no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Je spreekt van een volle maan als de maan met de volledig verlichte kant naar ons toe staat. </a:t>
            </a:r>
          </a:p>
          <a:p>
            <a:pPr indent="0" lvl="0" marL="0" marR="0" rtl="0" algn="l">
              <a:spcBef>
                <a:spcPts val="0"/>
              </a:spcBef>
              <a:buSzPct val="25000"/>
              <a:buNone/>
            </a:pPr>
            <a:r>
              <a:rPr lang="nl-NL" sz="1800">
                <a:solidFill>
                  <a:schemeClr val="lt1"/>
                </a:solidFill>
                <a:latin typeface="Questrial"/>
                <a:ea typeface="Questrial"/>
                <a:cs typeface="Questrial"/>
                <a:sym typeface="Questrial"/>
              </a:rPr>
              <a:t>Zie je de helft van de maan, dan spreek je van een halve maan. Bij een wassende maan is de maan in het eerste kwartier: de maansikkel wordt steeds groter.</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Na de volle maan is de maan in het laatste kwartier en wordt de maan steeds kleiner; je spreekt van afnemende maan.</a:t>
            </a:r>
            <a:br>
              <a:rPr lang="nl-NL" sz="1800">
                <a:solidFill>
                  <a:schemeClr val="lt1"/>
                </a:solidFill>
                <a:latin typeface="Questrial"/>
                <a:ea typeface="Questrial"/>
                <a:cs typeface="Questrial"/>
                <a:sym typeface="Questrial"/>
              </a:rPr>
            </a:b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Wordt de maan van achteren belicht dan zie je de </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maan niet; je spreekt dan van nieuwe maan. </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pic>
        <p:nvPicPr>
          <p:cNvPr id="222" name="Shape 222">
            <a:hlinkClick r:id="rId4"/>
          </p:cNvPr>
          <p:cNvPicPr preferRelativeResize="0"/>
          <p:nvPr/>
        </p:nvPicPr>
        <p:blipFill rotWithShape="1">
          <a:blip r:embed="rId5">
            <a:alphaModFix/>
          </a:blip>
          <a:srcRect b="0" l="0" r="0" t="0"/>
          <a:stretch/>
        </p:blipFill>
        <p:spPr>
          <a:xfrm>
            <a:off x="654412" y="3637896"/>
            <a:ext cx="4213801" cy="23872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 calcmode="lin" valueType="num">
                                      <p:cBhvr additive="base">
                                        <p:cTn dur="500"/>
                                        <p:tgtEl>
                                          <p:spTgt spid="2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ZONNESTELSEL</a:t>
            </a:r>
          </a:p>
        </p:txBody>
      </p:sp>
      <p:pic>
        <p:nvPicPr>
          <p:cNvPr descr="http://www.hhofstede.nl/misbruik/zonnestelsel.gif" id="98" name="Shape 98"/>
          <p:cNvPicPr preferRelativeResize="0"/>
          <p:nvPr>
            <p:ph idx="1" type="body"/>
          </p:nvPr>
        </p:nvPicPr>
        <p:blipFill rotWithShape="1">
          <a:blip r:embed="rId3">
            <a:alphaModFix/>
          </a:blip>
          <a:srcRect b="0" l="0" r="0" t="0"/>
          <a:stretch/>
        </p:blipFill>
        <p:spPr>
          <a:xfrm rot="5400000">
            <a:off x="3866512" y="326673"/>
            <a:ext cx="4226122" cy="75137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MAANSVERDUISTERING</a:t>
            </a:r>
          </a:p>
        </p:txBody>
      </p:sp>
      <p:sp>
        <p:nvSpPr>
          <p:cNvPr id="228" name="Shape 228"/>
          <p:cNvSpPr txBox="1"/>
          <p:nvPr>
            <p:ph idx="1" type="body"/>
          </p:nvPr>
        </p:nvSpPr>
        <p:spPr>
          <a:xfrm>
            <a:off x="792306" y="2607972"/>
            <a:ext cx="6793348" cy="2826912"/>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aarde wordt verlicht door de zon.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Achter de aarde (vanuit de zon gezien dan) is het dus donker.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Soms komt de maan, tijdens het draaien rond de aarde,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in dit schaduwgebied terecht.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Dat kan alleen bij volle maan. De maan wordt dan enige tijd verduisterd.</a:t>
            </a:r>
          </a:p>
        </p:txBody>
      </p:sp>
      <p:pic>
        <p:nvPicPr>
          <p:cNvPr descr="http://www.studionask.nl/KB1/K12_03/maansverduistering.png" id="229" name="Shape 229"/>
          <p:cNvPicPr preferRelativeResize="0"/>
          <p:nvPr/>
        </p:nvPicPr>
        <p:blipFill rotWithShape="1">
          <a:blip r:embed="rId3">
            <a:alphaModFix/>
          </a:blip>
          <a:srcRect b="15343" l="0" r="0" t="0"/>
          <a:stretch/>
        </p:blipFill>
        <p:spPr>
          <a:xfrm>
            <a:off x="7397839" y="2607972"/>
            <a:ext cx="3809999" cy="2009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Effect filter="fade" transition="in">
                                      <p:cBhvr>
                                        <p:cTn dur="1000"/>
                                        <p:tgtEl>
                                          <p:spTgt spid="2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Effect filter="fade" transition="in">
                                      <p:cBhvr>
                                        <p:cTn dur="1000"/>
                                        <p:tgtEl>
                                          <p:spTgt spid="2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Effect filter="fade" transition="in">
                                      <p:cBhvr>
                                        <p:cTn dur="1000"/>
                                        <p:tgtEl>
                                          <p:spTgt spid="2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animEffect filter="fade" transition="in">
                                      <p:cBhvr>
                                        <p:cTn dur="1000"/>
                                        <p:tgtEl>
                                          <p:spTgt spid="2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animEffect filter="fade" transition="in">
                                      <p:cBhvr>
                                        <p:cTn dur="1000"/>
                                        <p:tgtEl>
                                          <p:spTgt spid="22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MAANSVERDUISTERING</a:t>
            </a:r>
          </a:p>
        </p:txBody>
      </p:sp>
      <p:sp>
        <p:nvSpPr>
          <p:cNvPr id="235" name="Shape 235"/>
          <p:cNvSpPr txBox="1"/>
          <p:nvPr>
            <p:ph idx="1" type="body"/>
          </p:nvPr>
        </p:nvSpPr>
        <p:spPr>
          <a:xfrm>
            <a:off x="1024129" y="2286000"/>
            <a:ext cx="8853967"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Een maansverduistering doet zich (op aarde) voor wanneer de zon,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aarde en de maan op één lijn staan (met de aarde in het midden).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Normaal weerkaatst de maan het licht van de zon naar de aarde,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maar tijdens een maansverduistering staat de aarde in de weg en ontvangt de maan geen zonlicht: de maan bevindt zich in de schaduw van de aarde, maar is dan niet onzichtbaar: ze krijgt een oranjerode kleur. </a:t>
            </a:r>
            <a:br>
              <a:rPr b="0" i="0" lang="nl-NL" sz="2200" u="none" cap="none" strike="noStrike">
                <a:solidFill>
                  <a:schemeClr val="lt1"/>
                </a:solidFill>
                <a:latin typeface="Questrial"/>
                <a:ea typeface="Questrial"/>
                <a:cs typeface="Questrial"/>
                <a:sym typeface="Questrial"/>
              </a:rPr>
            </a:b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Die kleur wordt veroorzaakt doordat de aardatmosfeer het zonlicht verstrooit. </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id="236" name="Shape 236">
            <a:hlinkClick r:id="rId3"/>
          </p:cNvPr>
          <p:cNvPicPr preferRelativeResize="0"/>
          <p:nvPr/>
        </p:nvPicPr>
        <p:blipFill rotWithShape="1">
          <a:blip r:embed="rId4">
            <a:alphaModFix/>
          </a:blip>
          <a:srcRect b="0" l="0" r="0" t="0"/>
          <a:stretch/>
        </p:blipFill>
        <p:spPr>
          <a:xfrm>
            <a:off x="7974906" y="294387"/>
            <a:ext cx="3371381" cy="1891029"/>
          </a:xfrm>
          <a:prstGeom prst="rect">
            <a:avLst/>
          </a:prstGeom>
          <a:noFill/>
          <a:ln>
            <a:noFill/>
          </a:ln>
        </p:spPr>
      </p:pic>
      <p:pic>
        <p:nvPicPr>
          <p:cNvPr descr="http://static.skynetblogs.be/media/64621/dyn004_original_500_326_pjpeg_2580943_5940319bca474d9bd3c79ba4d3887b81.jpg" id="237" name="Shape 237"/>
          <p:cNvPicPr preferRelativeResize="0"/>
          <p:nvPr/>
        </p:nvPicPr>
        <p:blipFill rotWithShape="1">
          <a:blip r:embed="rId5">
            <a:alphaModFix/>
          </a:blip>
          <a:srcRect b="0" l="0" r="0" t="0"/>
          <a:stretch/>
        </p:blipFill>
        <p:spPr>
          <a:xfrm>
            <a:off x="9355561" y="2386583"/>
            <a:ext cx="1990724" cy="12979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1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1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1000"/>
                                        <p:tgtEl>
                                          <p:spTgt spid="2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animEffect filter="fade" transition="in">
                                      <p:cBhvr>
                                        <p:cTn dur="1000"/>
                                        <p:tgtEl>
                                          <p:spTgt spid="2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animEffect filter="fade" transition="in">
                                      <p:cBhvr>
                                        <p:cTn dur="1000"/>
                                        <p:tgtEl>
                                          <p:spTgt spid="2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5" st="5"/>
                                            </p:txEl>
                                          </p:spTgt>
                                        </p:tgtEl>
                                        <p:attrNameLst>
                                          <p:attrName>style.visibility</p:attrName>
                                        </p:attrNameLst>
                                      </p:cBhvr>
                                      <p:to>
                                        <p:strVal val="visible"/>
                                      </p:to>
                                    </p:set>
                                    <p:animEffect filter="fade" transition="in">
                                      <p:cBhvr>
                                        <p:cTn dur="1000"/>
                                        <p:tgtEl>
                                          <p:spTgt spid="2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6" st="6"/>
                                            </p:txEl>
                                          </p:spTgt>
                                        </p:tgtEl>
                                        <p:attrNameLst>
                                          <p:attrName>style.visibility</p:attrName>
                                        </p:attrNameLst>
                                      </p:cBhvr>
                                      <p:to>
                                        <p:strVal val="visible"/>
                                      </p:to>
                                    </p:set>
                                    <p:animEffect filter="fade" transition="in">
                                      <p:cBhvr>
                                        <p:cTn dur="1000"/>
                                        <p:tgtEl>
                                          <p:spTgt spid="23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ZONSVERDUISTERING</a:t>
            </a:r>
          </a:p>
        </p:txBody>
      </p:sp>
      <p:sp>
        <p:nvSpPr>
          <p:cNvPr id="243" name="Shape 243"/>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maan kan precies tussen de zon en de aarde staan en werpt dan haar schaduw op de aarde. Die schaduw is ongeveer 100 km breed. Mensen die zich in de schaduw bevinden, zien enkele minuten de zon niet; dit is een volledige zonsverduistering. Mensen die net buiten de schaduw zijn, zien een gedeeltelijke zonsverduistering. Zonsverduisteringen komen regelmatig voor, op verschillende plaatsen op aarde. </a:t>
            </a:r>
          </a:p>
        </p:txBody>
      </p:sp>
      <p:pic>
        <p:nvPicPr>
          <p:cNvPr descr="http://www.studionask.nl/KB1/K12_03/zonsverduistering.png" id="244" name="Shape 244"/>
          <p:cNvPicPr preferRelativeResize="0"/>
          <p:nvPr/>
        </p:nvPicPr>
        <p:blipFill rotWithShape="1">
          <a:blip r:embed="rId3">
            <a:alphaModFix/>
          </a:blip>
          <a:srcRect b="0" l="0" r="0" t="0"/>
          <a:stretch/>
        </p:blipFill>
        <p:spPr>
          <a:xfrm>
            <a:off x="3444428" y="4071521"/>
            <a:ext cx="3381375" cy="2276475"/>
          </a:xfrm>
          <a:prstGeom prst="rect">
            <a:avLst/>
          </a:prstGeom>
          <a:noFill/>
          <a:ln>
            <a:noFill/>
          </a:ln>
        </p:spPr>
      </p:pic>
      <p:sp>
        <p:nvSpPr>
          <p:cNvPr id="245" name="Shape 245"/>
          <p:cNvSpPr txBox="1"/>
          <p:nvPr/>
        </p:nvSpPr>
        <p:spPr>
          <a:xfrm>
            <a:off x="6851560" y="4155458"/>
            <a:ext cx="3541689" cy="2031325"/>
          </a:xfrm>
          <a:prstGeom prst="rect">
            <a:avLst/>
          </a:prstGeom>
          <a:no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In Nederland zullen gedeeltelijke zonsverduisteringen zichtbaar zijn op:</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- 20 maart 2015,</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- 10 juni 2021,</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- 25 oktober 2022 en</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- 29 maart 2025.</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 calcmode="lin" valueType="num">
                                      <p:cBhvr additive="base">
                                        <p:cTn dur="500"/>
                                        <p:tgtEl>
                                          <p:spTgt spid="24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TEST JEZELF</a:t>
            </a:r>
          </a:p>
        </p:txBody>
      </p:sp>
      <p:pic>
        <p:nvPicPr>
          <p:cNvPr id="251" name="Shape 251">
            <a:hlinkClick r:id="rId3"/>
          </p:cNvPr>
          <p:cNvPicPr preferRelativeResize="0"/>
          <p:nvPr>
            <p:ph idx="1" type="body"/>
          </p:nvPr>
        </p:nvPicPr>
        <p:blipFill rotWithShape="1">
          <a:blip r:embed="rId4">
            <a:alphaModFix/>
          </a:blip>
          <a:srcRect b="0" l="0" r="0" t="0"/>
          <a:stretch/>
        </p:blipFill>
        <p:spPr>
          <a:xfrm>
            <a:off x="5322094" y="3735387"/>
            <a:ext cx="1123950" cy="112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INLEIDING</a:t>
            </a:r>
          </a:p>
        </p:txBody>
      </p:sp>
      <p:sp>
        <p:nvSpPr>
          <p:cNvPr id="104" name="Shape 104"/>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Het is nog geen vier eeuwen geleden dat duidelijk werd dat krachten in het heelal hetzelfde  zijn als op aarde.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bewegingen van planeten, manen en satellieten zijn allemaal onderhevig aan zwaartekrachten.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Door deze krachten kon het zonnestelsel ontstaan als een systeem met een zon, met daar omheen bewegende planeten en manen.</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Weers- en klimaatverschijnselen (seizoenen, getijden) hebben te maken met  de beweging van de aarde om de zon en de beweging van de maan om de aarde. </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 calcmode="lin" valueType="num">
                                      <p:cBhvr additive="base">
                                        <p:cTn dur="500"/>
                                        <p:tgtEl>
                                          <p:spTgt spid="1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 calcmode="lin" valueType="num">
                                      <p:cBhvr additive="base">
                                        <p:cTn dur="500"/>
                                        <p:tgtEl>
                                          <p:spTgt spid="10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 calcmode="lin" valueType="num">
                                      <p:cBhvr additive="base">
                                        <p:cTn dur="500"/>
                                        <p:tgtEl>
                                          <p:spTgt spid="10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 calcmode="lin" valueType="num">
                                      <p:cBhvr additive="base">
                                        <p:cTn dur="500"/>
                                        <p:tgtEl>
                                          <p:spTgt spid="10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 calcmode="lin" valueType="num">
                                      <p:cBhvr additive="base">
                                        <p:cTn dur="500"/>
                                        <p:tgtEl>
                                          <p:spTgt spid="10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 calcmode="lin" valueType="num">
                                      <p:cBhvr additive="base">
                                        <p:cTn dur="500"/>
                                        <p:tgtEl>
                                          <p:spTgt spid="10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ZONNESTELSEL: ZON EN PLANETEN</a:t>
            </a:r>
          </a:p>
        </p:txBody>
      </p:sp>
      <p:sp>
        <p:nvSpPr>
          <p:cNvPr id="110" name="Shape 110"/>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70000"/>
              </a:lnSpc>
              <a:spcBef>
                <a:spcPts val="0"/>
              </a:spcBef>
              <a:spcAft>
                <a:spcPts val="0"/>
              </a:spcAft>
              <a:buClr>
                <a:schemeClr val="accent1"/>
              </a:buClr>
              <a:buSzPct val="101750"/>
              <a:buFont typeface="Questrial"/>
              <a:buChar char=" "/>
            </a:pPr>
            <a:r>
              <a:rPr b="0" i="0" lang="nl-NL" sz="2035" u="none" cap="none" strike="noStrike">
                <a:solidFill>
                  <a:schemeClr val="lt1"/>
                </a:solidFill>
                <a:latin typeface="Questrial"/>
                <a:ea typeface="Questrial"/>
                <a:cs typeface="Questrial"/>
                <a:sym typeface="Questrial"/>
              </a:rPr>
              <a:t>Ons zonnestelsel bestaat uit de zon met de daaromheen draaiende hemellichamen. Deze hemellichamen zijn door de zwaartekracht aan de zon gebonden. Ons zonnestelsel is één van de vele zonnestelsels; de sterren die je 's nacht ziet zijn zonnen van andere zonnestelsels. </a:t>
            </a:r>
            <a:br>
              <a:rPr b="0" i="0" lang="nl-NL" sz="2035" u="none" cap="none" strike="noStrike">
                <a:solidFill>
                  <a:schemeClr val="lt1"/>
                </a:solidFill>
                <a:latin typeface="Questrial"/>
                <a:ea typeface="Questrial"/>
                <a:cs typeface="Questrial"/>
                <a:sym typeface="Questrial"/>
              </a:rPr>
            </a:br>
            <a:br>
              <a:rPr b="0" i="0" lang="nl-NL" sz="2035" u="none" cap="none" strike="noStrike">
                <a:solidFill>
                  <a:schemeClr val="lt1"/>
                </a:solidFill>
                <a:latin typeface="Questrial"/>
                <a:ea typeface="Questrial"/>
                <a:cs typeface="Questrial"/>
                <a:sym typeface="Questrial"/>
              </a:rPr>
            </a:br>
            <a:r>
              <a:rPr b="0" i="0" lang="nl-NL" sz="2035" u="none" cap="none" strike="noStrike">
                <a:solidFill>
                  <a:schemeClr val="lt1"/>
                </a:solidFill>
                <a:latin typeface="Questrial"/>
                <a:ea typeface="Questrial"/>
                <a:cs typeface="Questrial"/>
                <a:sym typeface="Questrial"/>
              </a:rPr>
              <a:t>In ons zonnestelsel is de zon het enige hemellichaam dat licht geeft. Alle andere hemellichamen weerkaatsen dat licht en zijn daarom soms zichtbaar. Om de zon draaien acht planeten plus een aantal dwergplaneten. </a:t>
            </a:r>
            <a:br>
              <a:rPr b="0" i="0" lang="nl-NL" sz="2035" u="none" cap="none" strike="noStrike">
                <a:solidFill>
                  <a:schemeClr val="lt1"/>
                </a:solidFill>
                <a:latin typeface="Questrial"/>
                <a:ea typeface="Questrial"/>
                <a:cs typeface="Questrial"/>
                <a:sym typeface="Questrial"/>
              </a:rPr>
            </a:br>
            <a:br>
              <a:rPr b="0" i="0" lang="nl-NL" sz="2035" u="none" cap="none" strike="noStrike">
                <a:solidFill>
                  <a:schemeClr val="lt1"/>
                </a:solidFill>
                <a:latin typeface="Questrial"/>
                <a:ea typeface="Questrial"/>
                <a:cs typeface="Questrial"/>
                <a:sym typeface="Questrial"/>
              </a:rPr>
            </a:br>
            <a:r>
              <a:rPr b="0" i="0" lang="nl-NL" sz="2035" u="none" cap="none" strike="noStrike">
                <a:solidFill>
                  <a:schemeClr val="lt1"/>
                </a:solidFill>
                <a:latin typeface="Questrial"/>
                <a:ea typeface="Questrial"/>
                <a:cs typeface="Questrial"/>
                <a:sym typeface="Questrial"/>
              </a:rPr>
              <a:t>Hieronder namen van de acht planeten: </a:t>
            </a:r>
          </a:p>
          <a:p>
            <a:pPr indent="-91440" lvl="0" marL="91440" marR="0" rtl="0" algn="l">
              <a:lnSpc>
                <a:spcPct val="70000"/>
              </a:lnSpc>
              <a:spcBef>
                <a:spcPts val="1400"/>
              </a:spcBef>
              <a:spcAft>
                <a:spcPts val="0"/>
              </a:spcAft>
              <a:buClr>
                <a:schemeClr val="accent1"/>
              </a:buClr>
              <a:buSzPct val="101750"/>
              <a:buFont typeface="Questrial"/>
              <a:buChar char=" "/>
            </a:pPr>
            <a:r>
              <a:rPr b="0" i="0" lang="nl-NL" sz="2035" u="none" cap="none" strike="noStrike">
                <a:solidFill>
                  <a:schemeClr val="lt1"/>
                </a:solidFill>
                <a:latin typeface="Questrial"/>
                <a:ea typeface="Questrial"/>
                <a:cs typeface="Questrial"/>
                <a:sym typeface="Questrial"/>
              </a:rPr>
              <a:t> </a:t>
            </a:r>
          </a:p>
          <a:p>
            <a:pPr indent="-91440" lvl="0" marL="91440" marR="0" rtl="0" algn="l">
              <a:lnSpc>
                <a:spcPct val="70000"/>
              </a:lnSpc>
              <a:spcBef>
                <a:spcPts val="1400"/>
              </a:spcBef>
              <a:spcAft>
                <a:spcPts val="0"/>
              </a:spcAft>
              <a:buClr>
                <a:schemeClr val="accent1"/>
              </a:buClr>
              <a:buSzPct val="101750"/>
              <a:buFont typeface="Questrial"/>
              <a:buChar char=" "/>
            </a:pPr>
            <a:r>
              <a:rPr b="0" i="0" lang="nl-NL" sz="2035" u="sng" cap="none" strike="noStrike">
                <a:solidFill>
                  <a:schemeClr val="hlink"/>
                </a:solidFill>
                <a:latin typeface="Questrial"/>
                <a:ea typeface="Questrial"/>
                <a:cs typeface="Questrial"/>
                <a:sym typeface="Questrial"/>
                <a:hlinkClick r:id="rId3"/>
              </a:rPr>
              <a:t>Mercurius</a:t>
            </a:r>
            <a:r>
              <a:rPr b="0" i="0" lang="nl-NL" sz="2035" u="none" cap="none" strike="noStrike">
                <a:solidFill>
                  <a:schemeClr val="lt1"/>
                </a:solidFill>
                <a:latin typeface="Questrial"/>
                <a:ea typeface="Questrial"/>
                <a:cs typeface="Questrial"/>
                <a:sym typeface="Questrial"/>
              </a:rPr>
              <a:t>, </a:t>
            </a:r>
            <a:r>
              <a:rPr b="0" i="0" lang="nl-NL" sz="2035" u="sng" cap="none" strike="noStrike">
                <a:solidFill>
                  <a:schemeClr val="hlink"/>
                </a:solidFill>
                <a:latin typeface="Questrial"/>
                <a:ea typeface="Questrial"/>
                <a:cs typeface="Questrial"/>
                <a:sym typeface="Questrial"/>
                <a:hlinkClick r:id="rId4"/>
              </a:rPr>
              <a:t>Venus</a:t>
            </a:r>
            <a:r>
              <a:rPr b="0" i="0" lang="nl-NL" sz="2035" u="none" cap="none" strike="noStrike">
                <a:solidFill>
                  <a:schemeClr val="lt1"/>
                </a:solidFill>
                <a:latin typeface="Questrial"/>
                <a:ea typeface="Questrial"/>
                <a:cs typeface="Questrial"/>
                <a:sym typeface="Questrial"/>
              </a:rPr>
              <a:t>, </a:t>
            </a:r>
            <a:r>
              <a:rPr b="0" i="0" lang="nl-NL" sz="2035" u="sng" cap="none" strike="noStrike">
                <a:solidFill>
                  <a:schemeClr val="hlink"/>
                </a:solidFill>
                <a:latin typeface="Questrial"/>
                <a:ea typeface="Questrial"/>
                <a:cs typeface="Questrial"/>
                <a:sym typeface="Questrial"/>
                <a:hlinkClick r:id="rId5"/>
              </a:rPr>
              <a:t>Aarde</a:t>
            </a:r>
            <a:r>
              <a:rPr b="0" i="0" lang="nl-NL" sz="2035" u="none" cap="none" strike="noStrike">
                <a:solidFill>
                  <a:schemeClr val="lt1"/>
                </a:solidFill>
                <a:latin typeface="Questrial"/>
                <a:ea typeface="Questrial"/>
                <a:cs typeface="Questrial"/>
                <a:sym typeface="Questrial"/>
              </a:rPr>
              <a:t>, </a:t>
            </a:r>
            <a:r>
              <a:rPr b="0" i="0" lang="nl-NL" sz="2035" u="sng" cap="none" strike="noStrike">
                <a:solidFill>
                  <a:schemeClr val="hlink"/>
                </a:solidFill>
                <a:latin typeface="Questrial"/>
                <a:ea typeface="Questrial"/>
                <a:cs typeface="Questrial"/>
                <a:sym typeface="Questrial"/>
                <a:hlinkClick r:id="rId6"/>
              </a:rPr>
              <a:t>Mars</a:t>
            </a:r>
            <a:r>
              <a:rPr b="0" i="0" lang="nl-NL" sz="2035" u="none" cap="none" strike="noStrike">
                <a:solidFill>
                  <a:schemeClr val="lt1"/>
                </a:solidFill>
                <a:latin typeface="Questrial"/>
                <a:ea typeface="Questrial"/>
                <a:cs typeface="Questrial"/>
                <a:sym typeface="Questrial"/>
              </a:rPr>
              <a:t>, </a:t>
            </a:r>
            <a:r>
              <a:rPr b="0" i="0" lang="nl-NL" sz="2035" u="sng" cap="none" strike="noStrike">
                <a:solidFill>
                  <a:schemeClr val="hlink"/>
                </a:solidFill>
                <a:latin typeface="Questrial"/>
                <a:ea typeface="Questrial"/>
                <a:cs typeface="Questrial"/>
                <a:sym typeface="Questrial"/>
                <a:hlinkClick r:id="rId7"/>
              </a:rPr>
              <a:t>Jupiter</a:t>
            </a:r>
            <a:r>
              <a:rPr b="0" i="0" lang="nl-NL" sz="2035" u="none" cap="none" strike="noStrike">
                <a:solidFill>
                  <a:schemeClr val="lt1"/>
                </a:solidFill>
                <a:latin typeface="Questrial"/>
                <a:ea typeface="Questrial"/>
                <a:cs typeface="Questrial"/>
                <a:sym typeface="Questrial"/>
              </a:rPr>
              <a:t>,</a:t>
            </a:r>
            <a:br>
              <a:rPr b="0" i="0" lang="nl-NL" sz="2035" u="none" cap="none" strike="noStrike">
                <a:solidFill>
                  <a:schemeClr val="lt1"/>
                </a:solidFill>
                <a:latin typeface="Questrial"/>
                <a:ea typeface="Questrial"/>
                <a:cs typeface="Questrial"/>
                <a:sym typeface="Questrial"/>
              </a:rPr>
            </a:br>
            <a:r>
              <a:rPr b="0" i="0" lang="nl-NL" sz="2035" u="sng" cap="none" strike="noStrike">
                <a:solidFill>
                  <a:schemeClr val="hlink"/>
                </a:solidFill>
                <a:latin typeface="Questrial"/>
                <a:ea typeface="Questrial"/>
                <a:cs typeface="Questrial"/>
                <a:sym typeface="Questrial"/>
                <a:hlinkClick r:id="rId8"/>
              </a:rPr>
              <a:t>Saturnus</a:t>
            </a:r>
            <a:r>
              <a:rPr b="0" i="0" lang="nl-NL" sz="2035" u="none" cap="none" strike="noStrike">
                <a:solidFill>
                  <a:schemeClr val="lt1"/>
                </a:solidFill>
                <a:latin typeface="Questrial"/>
                <a:ea typeface="Questrial"/>
                <a:cs typeface="Questrial"/>
                <a:sym typeface="Questrial"/>
              </a:rPr>
              <a:t>, </a:t>
            </a:r>
            <a:r>
              <a:rPr b="0" i="0" lang="nl-NL" sz="2035" u="sng" cap="none" strike="noStrike">
                <a:solidFill>
                  <a:schemeClr val="hlink"/>
                </a:solidFill>
                <a:latin typeface="Questrial"/>
                <a:ea typeface="Questrial"/>
                <a:cs typeface="Questrial"/>
                <a:sym typeface="Questrial"/>
                <a:hlinkClick r:id="rId9"/>
              </a:rPr>
              <a:t>Uranus</a:t>
            </a:r>
            <a:r>
              <a:rPr b="0" i="0" lang="nl-NL" sz="2035" u="none" cap="none" strike="noStrike">
                <a:solidFill>
                  <a:schemeClr val="lt1"/>
                </a:solidFill>
                <a:latin typeface="Questrial"/>
                <a:ea typeface="Questrial"/>
                <a:cs typeface="Questrial"/>
                <a:sym typeface="Questrial"/>
              </a:rPr>
              <a:t> en </a:t>
            </a:r>
            <a:r>
              <a:rPr b="0" i="0" lang="nl-NL" sz="2035" u="sng" cap="none" strike="noStrike">
                <a:solidFill>
                  <a:schemeClr val="hlink"/>
                </a:solidFill>
                <a:latin typeface="Questrial"/>
                <a:ea typeface="Questrial"/>
                <a:cs typeface="Questrial"/>
                <a:sym typeface="Questrial"/>
                <a:hlinkClick r:id="rId10"/>
              </a:rPr>
              <a:t>Neptunus</a:t>
            </a:r>
            <a:r>
              <a:rPr b="0" i="0" lang="nl-NL" sz="2035" u="none" cap="none" strike="noStrike">
                <a:solidFill>
                  <a:schemeClr val="lt1"/>
                </a:solidFill>
                <a:latin typeface="Questrial"/>
                <a:ea typeface="Questrial"/>
                <a:cs typeface="Questrial"/>
                <a:sym typeface="Questrial"/>
              </a:rPr>
              <a:t> </a:t>
            </a:r>
          </a:p>
          <a:p>
            <a:pPr indent="-91440" lvl="0" marL="91440" marR="0" rtl="0" algn="l">
              <a:lnSpc>
                <a:spcPct val="70000"/>
              </a:lnSpc>
              <a:spcBef>
                <a:spcPts val="1400"/>
              </a:spcBef>
              <a:spcAft>
                <a:spcPts val="0"/>
              </a:spcAft>
              <a:buClr>
                <a:schemeClr val="accent1"/>
              </a:buClr>
              <a:buSzPct val="101750"/>
              <a:buFont typeface="Questrial"/>
              <a:buChar char=" "/>
            </a:pPr>
            <a:br>
              <a:rPr b="0" i="0" lang="nl-NL" sz="2035" u="none" cap="none" strike="noStrike">
                <a:solidFill>
                  <a:schemeClr val="lt1"/>
                </a:solidFill>
                <a:latin typeface="Questrial"/>
                <a:ea typeface="Questrial"/>
                <a:cs typeface="Questrial"/>
                <a:sym typeface="Questrial"/>
              </a:rPr>
            </a:br>
            <a:r>
              <a:rPr b="0" i="0" lang="nl-NL" sz="2035" u="none" cap="none" strike="noStrike">
                <a:solidFill>
                  <a:schemeClr val="lt1"/>
                </a:solidFill>
                <a:latin typeface="Questrial"/>
                <a:ea typeface="Questrial"/>
                <a:cs typeface="Questrial"/>
                <a:sym typeface="Questrial"/>
              </a:rPr>
              <a:t>De planeet Mercurius ligt het dichtste bij de zon, de planeet Neptunus het verste weg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ZONNESTELSEL</a:t>
            </a:r>
          </a:p>
        </p:txBody>
      </p:sp>
      <p:pic>
        <p:nvPicPr>
          <p:cNvPr id="116" name="Shape 116">
            <a:hlinkClick r:id="rId3"/>
          </p:cNvPr>
          <p:cNvPicPr preferRelativeResize="0"/>
          <p:nvPr>
            <p:ph idx="1" type="body"/>
          </p:nvPr>
        </p:nvPicPr>
        <p:blipFill rotWithShape="1">
          <a:blip r:embed="rId4">
            <a:alphaModFix/>
          </a:blip>
          <a:srcRect b="0" l="0" r="0" t="0"/>
          <a:stretch/>
        </p:blipFill>
        <p:spPr>
          <a:xfrm>
            <a:off x="2492694" y="2368281"/>
            <a:ext cx="6782747" cy="3858163"/>
          </a:xfrm>
          <a:prstGeom prst="rect">
            <a:avLst/>
          </a:prstGeom>
          <a:noFill/>
          <a:ln>
            <a:noFill/>
          </a:ln>
        </p:spPr>
      </p:pic>
      <p:sp>
        <p:nvSpPr>
          <p:cNvPr id="117" name="Shape 117"/>
          <p:cNvSpPr txBox="1"/>
          <p:nvPr/>
        </p:nvSpPr>
        <p:spPr>
          <a:xfrm>
            <a:off x="5022760" y="1906616"/>
            <a:ext cx="3850783"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800" u="none" cap="none" strike="noStrike">
                <a:solidFill>
                  <a:schemeClr val="lt1"/>
                </a:solidFill>
                <a:latin typeface="Questrial"/>
                <a:ea typeface="Questrial"/>
                <a:cs typeface="Questrial"/>
                <a:sym typeface="Questrial"/>
              </a:rPr>
              <a:t>Vanaf: 4.40 minuten tot 16.20 minuten</a:t>
            </a:r>
          </a:p>
          <a:p>
            <a:pPr indent="0" lvl="0" marL="0" marR="0" rtl="0" algn="l">
              <a:spcBef>
                <a:spcPts val="0"/>
              </a:spcBef>
              <a:buSzPct val="25000"/>
              <a:buNone/>
            </a:pPr>
            <a:r>
              <a:rPr lang="nl-NL" sz="1800">
                <a:solidFill>
                  <a:schemeClr val="lt1"/>
                </a:solidFill>
                <a:latin typeface="Questrial"/>
                <a:ea typeface="Questrial"/>
                <a:cs typeface="Questrial"/>
                <a:sym typeface="Questrial"/>
              </a:rPr>
              <a:t> </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ZONNESTELSEL</a:t>
            </a:r>
          </a:p>
        </p:txBody>
      </p:sp>
      <p:sp>
        <p:nvSpPr>
          <p:cNvPr id="123" name="Shape 123"/>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tijd die een planeet nodig heeft om eenmaal rond de zon te draaien heet de </a:t>
            </a:r>
            <a:r>
              <a:rPr b="1" i="0" lang="nl-NL" sz="2200" u="none" cap="none" strike="noStrike">
                <a:solidFill>
                  <a:schemeClr val="lt1"/>
                </a:solidFill>
                <a:latin typeface="Questrial"/>
                <a:ea typeface="Questrial"/>
                <a:cs typeface="Questrial"/>
                <a:sym typeface="Questrial"/>
              </a:rPr>
              <a:t>omlooptijd</a:t>
            </a:r>
            <a:r>
              <a:rPr b="0" i="0" lang="nl-NL" sz="2200" u="none" cap="none" strike="noStrike">
                <a:solidFill>
                  <a:schemeClr val="lt1"/>
                </a:solidFill>
                <a:latin typeface="Questrial"/>
                <a:ea typeface="Questrial"/>
                <a:cs typeface="Questrial"/>
                <a:sym typeface="Questrial"/>
              </a:rPr>
              <a:t>.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omlooptijd wordt ook wel een </a:t>
            </a:r>
            <a:r>
              <a:rPr b="1" i="0" lang="nl-NL" sz="2200" u="none" cap="none" strike="noStrike">
                <a:solidFill>
                  <a:schemeClr val="lt1"/>
                </a:solidFill>
                <a:latin typeface="Questrial"/>
                <a:ea typeface="Questrial"/>
                <a:cs typeface="Questrial"/>
                <a:sym typeface="Questrial"/>
              </a:rPr>
              <a:t>jaar</a:t>
            </a:r>
            <a:r>
              <a:rPr b="0" i="0" lang="nl-NL" sz="2200" u="none" cap="none" strike="noStrike">
                <a:solidFill>
                  <a:schemeClr val="lt1"/>
                </a:solidFill>
                <a:latin typeface="Questrial"/>
                <a:ea typeface="Questrial"/>
                <a:cs typeface="Questrial"/>
                <a:sym typeface="Questrial"/>
              </a:rPr>
              <a:t> genoemd.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omlooptijd van een planeet hangt af van de afstand van de planeet tot de zon en van de snelheid waarmee de planeet beweegt. De planeten die dichter bij de zon staan hebben een kortere omlooptijd.</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Behalve dat de planeten rond de zon draaien, draaien ze ook om de eigen as.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tijd die een planeet nodig heeft om rond zijn as te draaien noem je de </a:t>
            </a:r>
            <a:r>
              <a:rPr b="1" i="0" lang="nl-NL" sz="2200" u="none" cap="none" strike="noStrike">
                <a:solidFill>
                  <a:schemeClr val="lt1"/>
                </a:solidFill>
                <a:latin typeface="Questrial"/>
                <a:ea typeface="Questrial"/>
                <a:cs typeface="Questrial"/>
                <a:sym typeface="Questrial"/>
              </a:rPr>
              <a:t>omwentelingstijd</a:t>
            </a:r>
            <a:r>
              <a:rPr b="0" i="0" lang="nl-NL" sz="2200" u="none" cap="none" strike="noStrike">
                <a:solidFill>
                  <a:schemeClr val="lt1"/>
                </a:solidFill>
                <a:latin typeface="Questrial"/>
                <a:ea typeface="Questrial"/>
                <a:cs typeface="Questrial"/>
                <a:sym typeface="Questrial"/>
              </a:rPr>
              <a:t>. De omwentelingstijd wordt ook wel een </a:t>
            </a:r>
            <a:r>
              <a:rPr b="1" i="0" lang="nl-NL" sz="2200" u="none" cap="none" strike="noStrike">
                <a:solidFill>
                  <a:schemeClr val="lt1"/>
                </a:solidFill>
                <a:latin typeface="Questrial"/>
                <a:ea typeface="Questrial"/>
                <a:cs typeface="Questrial"/>
                <a:sym typeface="Questrial"/>
              </a:rPr>
              <a:t>dag</a:t>
            </a:r>
            <a:r>
              <a:rPr b="0" i="0" lang="nl-NL" sz="2200" u="none" cap="none" strike="noStrike">
                <a:solidFill>
                  <a:schemeClr val="lt1"/>
                </a:solidFill>
                <a:latin typeface="Questrial"/>
                <a:ea typeface="Questrial"/>
                <a:cs typeface="Questrial"/>
                <a:sym typeface="Questrial"/>
              </a:rPr>
              <a:t> genoemd.</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studionask.nl/KB1/K12_02/omlooptijd.png" id="124" name="Shape 124"/>
          <p:cNvPicPr preferRelativeResize="0"/>
          <p:nvPr/>
        </p:nvPicPr>
        <p:blipFill rotWithShape="1">
          <a:blip r:embed="rId3">
            <a:alphaModFix/>
          </a:blip>
          <a:srcRect b="0" l="0" r="0" t="0"/>
          <a:stretch/>
        </p:blipFill>
        <p:spPr>
          <a:xfrm>
            <a:off x="4453128" y="705166"/>
            <a:ext cx="1431036" cy="12597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MANEN</a:t>
            </a:r>
          </a:p>
        </p:txBody>
      </p:sp>
      <p:sp>
        <p:nvSpPr>
          <p:cNvPr id="130" name="Shape 130"/>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aarde heeft één maan. </a:t>
            </a: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Saturnus heeft er 21 en Jupiter heeft er zelfs 63.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Mercurius en Venus zijn de enige twee planeten die geen manen hebben.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maan van de aarde draait in ongeveer 28 dagen om de aarde heen. De baan om de aarde is ongeveer 160.000 km.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Net als de planeten geeft een maan zelf geen licht, maar weerkaatst de maan zonnestralen. </a:t>
            </a:r>
            <a:br>
              <a:rPr b="0" i="0" lang="nl-NL" sz="2200" u="none" cap="none" strike="noStrike">
                <a:solidFill>
                  <a:schemeClr val="lt1"/>
                </a:solidFill>
                <a:latin typeface="Questrial"/>
                <a:ea typeface="Questrial"/>
                <a:cs typeface="Questrial"/>
                <a:sym typeface="Questrial"/>
              </a:rPr>
            </a:br>
          </a:p>
          <a:p>
            <a:pPr indent="-91440" lvl="0" marL="91440" marR="0" rtl="0" algn="l">
              <a:lnSpc>
                <a:spcPct val="8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Als de maan precies tussen de zon en de aarde staat, wordt alleen de kant van maan verlicht die je niet kunt zien: je spreekt van nieuwe maan.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Is de maan volledig zichtbaar dan spreek je van een volle maan.</a:t>
            </a:r>
          </a:p>
          <a:p>
            <a:pPr indent="-91440" lvl="0" marL="91440" marR="0" rtl="0" algn="l">
              <a:lnSpc>
                <a:spcPct val="8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www.allesoversterrenkunde.nl/media/medialibrary/2012/12/Screen_Shot_2012-12-05_at_09.30.55.jpg" id="131" name="Shape 131"/>
          <p:cNvPicPr preferRelativeResize="0"/>
          <p:nvPr/>
        </p:nvPicPr>
        <p:blipFill rotWithShape="1">
          <a:blip r:embed="rId3">
            <a:alphaModFix/>
          </a:blip>
          <a:srcRect b="0" l="0" r="0" t="0"/>
          <a:stretch/>
        </p:blipFill>
        <p:spPr>
          <a:xfrm>
            <a:off x="4830526" y="590581"/>
            <a:ext cx="1844698" cy="996166"/>
          </a:xfrm>
          <a:prstGeom prst="rect">
            <a:avLst/>
          </a:prstGeom>
          <a:noFill/>
          <a:ln>
            <a:noFill/>
          </a:ln>
        </p:spPr>
      </p:pic>
      <p:pic>
        <p:nvPicPr>
          <p:cNvPr descr="http://www.eoszine.nl/196069/maan00.jpg?v=0" id="132" name="Shape 132"/>
          <p:cNvPicPr preferRelativeResize="0"/>
          <p:nvPr/>
        </p:nvPicPr>
        <p:blipFill rotWithShape="1">
          <a:blip r:embed="rId4">
            <a:alphaModFix/>
          </a:blip>
          <a:srcRect b="0" l="0" r="0" t="0"/>
          <a:stretch/>
        </p:blipFill>
        <p:spPr>
          <a:xfrm>
            <a:off x="6794356" y="585216"/>
            <a:ext cx="3830713" cy="2248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 calcmode="lin" valueType="num">
                                      <p:cBhvr additive="base">
                                        <p:cTn dur="500"/>
                                        <p:tgtEl>
                                          <p:spTgt spid="1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 calcmode="lin" valueType="num">
                                      <p:cBhvr additive="base">
                                        <p:cTn dur="500"/>
                                        <p:tgtEl>
                                          <p:spTgt spid="13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 calcmode="lin" valueType="num">
                                      <p:cBhvr additive="base">
                                        <p:cTn dur="500"/>
                                        <p:tgtEl>
                                          <p:spTgt spid="13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 calcmode="lin" valueType="num">
                                      <p:cBhvr additive="base">
                                        <p:cTn dur="500"/>
                                        <p:tgtEl>
                                          <p:spTgt spid="13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ANDERE HEMELLICHAMEN</a:t>
            </a:r>
          </a:p>
        </p:txBody>
      </p:sp>
      <p:sp>
        <p:nvSpPr>
          <p:cNvPr id="138" name="Shape 138"/>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Questrial"/>
              <a:buChar char=" "/>
            </a:pPr>
            <a:r>
              <a:rPr b="1" i="0" lang="nl-NL" sz="2200" u="none" cap="none" strike="noStrike">
                <a:solidFill>
                  <a:schemeClr val="lt1"/>
                </a:solidFill>
                <a:latin typeface="Questrial"/>
                <a:ea typeface="Questrial"/>
                <a:cs typeface="Questrial"/>
                <a:sym typeface="Questrial"/>
              </a:rPr>
              <a:t>Planetoïden</a:t>
            </a:r>
          </a:p>
          <a:p>
            <a:pPr indent="-91440" lvl="0" marL="91440" marR="0" rtl="0" algn="l">
              <a:lnSpc>
                <a:spcPct val="80000"/>
              </a:lnSpc>
              <a:spcBef>
                <a:spcPts val="1400"/>
              </a:spcBef>
              <a:spcAft>
                <a:spcPts val="0"/>
              </a:spcAft>
              <a:buClr>
                <a:schemeClr val="accent1"/>
              </a:buClr>
              <a:buSzPct val="100000"/>
              <a:buFont typeface="Questrial"/>
              <a:buChar char=" "/>
            </a:pPr>
            <a:br>
              <a:rPr b="1"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Planetoïden zijn rotsachtige hemellichamen. Er zijn er meer dan 2.500 zichtbare, en daarnaast nog duizenden hele kleine. De grootste is Ceres met een doorsnee van 1.000 km.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1" i="0" lang="nl-NL" sz="2200" u="none" cap="none" strike="noStrike">
                <a:solidFill>
                  <a:schemeClr val="lt1"/>
                </a:solidFill>
                <a:latin typeface="Questrial"/>
                <a:ea typeface="Questrial"/>
                <a:cs typeface="Questrial"/>
                <a:sym typeface="Questrial"/>
              </a:rPr>
              <a:t>Kometen</a:t>
            </a:r>
          </a:p>
          <a:p>
            <a:pPr indent="-91440" lvl="0" marL="91440" marR="0" rtl="0" algn="l">
              <a:lnSpc>
                <a:spcPct val="80000"/>
              </a:lnSpc>
              <a:spcBef>
                <a:spcPts val="1400"/>
              </a:spcBef>
              <a:spcAft>
                <a:spcPts val="0"/>
              </a:spcAft>
              <a:buClr>
                <a:schemeClr val="accent1"/>
              </a:buClr>
              <a:buSzPct val="100000"/>
              <a:buFont typeface="Questrial"/>
              <a:buChar char=" "/>
            </a:pPr>
            <a:br>
              <a:rPr b="1"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Kometen bestaan uit bevroren water, methaan, kooldioxide en rots deeltjes, en daar omheen gas en stof. Kometen draaien ook om de zon, maar in een ellipsvormige baan, waardoor het soms moeilijk is te voorspellen wanneer de komeet weer terug komt. </a:t>
            </a: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De beroemdste komeet is de komeet van Halley. </a:t>
            </a:r>
          </a:p>
        </p:txBody>
      </p:sp>
      <p:pic>
        <p:nvPicPr>
          <p:cNvPr descr="Komeet" id="139" name="Shape 139">
            <a:hlinkClick r:id="rId3"/>
          </p:cNvPr>
          <p:cNvPicPr preferRelativeResize="0"/>
          <p:nvPr/>
        </p:nvPicPr>
        <p:blipFill rotWithShape="1">
          <a:blip r:embed="rId4">
            <a:alphaModFix/>
          </a:blip>
          <a:srcRect b="0" l="0" r="0" t="0"/>
          <a:stretch/>
        </p:blipFill>
        <p:spPr>
          <a:xfrm>
            <a:off x="7319314" y="585216"/>
            <a:ext cx="2880753" cy="1969963"/>
          </a:xfrm>
          <a:prstGeom prst="rect">
            <a:avLst/>
          </a:prstGeom>
          <a:noFill/>
          <a:ln>
            <a:noFill/>
          </a:ln>
        </p:spPr>
      </p:pic>
      <p:sp>
        <p:nvSpPr>
          <p:cNvPr id="140" name="Shape 140"/>
          <p:cNvSpPr txBox="1"/>
          <p:nvPr/>
        </p:nvSpPr>
        <p:spPr>
          <a:xfrm>
            <a:off x="8203842" y="585216"/>
            <a:ext cx="2665926"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komeet van Halley</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1" i="0" lang="nl-NL" sz="5000" u="none" cap="none" strike="noStrike">
                <a:solidFill>
                  <a:srgbClr val="FEFEFE"/>
                </a:solidFill>
                <a:latin typeface="Questrial"/>
                <a:ea typeface="Questrial"/>
                <a:cs typeface="Questrial"/>
                <a:sym typeface="Questrial"/>
              </a:rPr>
              <a:t>ANDERE HEMELLICHAMEN</a:t>
            </a:r>
          </a:p>
        </p:txBody>
      </p:sp>
      <p:sp>
        <p:nvSpPr>
          <p:cNvPr id="146" name="Shape 146"/>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1" i="0" lang="nl-NL" sz="2200" u="none" cap="none" strike="noStrike">
                <a:solidFill>
                  <a:schemeClr val="lt1"/>
                </a:solidFill>
                <a:latin typeface="Questrial"/>
                <a:ea typeface="Questrial"/>
                <a:cs typeface="Questrial"/>
                <a:sym typeface="Questrial"/>
              </a:rPr>
              <a:t>Meteorieten</a:t>
            </a:r>
          </a:p>
          <a:p>
            <a:pPr indent="-91440" lvl="0" marL="91440" marR="0" rtl="0" algn="l">
              <a:lnSpc>
                <a:spcPct val="90000"/>
              </a:lnSpc>
              <a:spcBef>
                <a:spcPts val="1400"/>
              </a:spcBef>
              <a:spcAft>
                <a:spcPts val="0"/>
              </a:spcAft>
              <a:buClr>
                <a:schemeClr val="accent1"/>
              </a:buClr>
              <a:buSzPct val="100000"/>
              <a:buFont typeface="Questrial"/>
              <a:buChar char=" "/>
            </a:pPr>
            <a:br>
              <a:rPr b="1"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Meteorieten  zijn brokken materie (gesteente of ijzer) die, in tegenstelling tot de meeste rotsblokken, niet meteen verbranden als ze door de atmosfeer van de aarde dringen.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Meteorieten kunnen grote kraters slaan in de aarde. De grootste bekende meteoriet ligt in Zuid-Afrika en weegt meer dan 60 ton.</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static3.ad.nl/static/photo/2013/7/14/4/20130215160733/media_xl_1527379.jpg" id="147" name="Shape 147"/>
          <p:cNvPicPr preferRelativeResize="0"/>
          <p:nvPr/>
        </p:nvPicPr>
        <p:blipFill rotWithShape="1">
          <a:blip r:embed="rId3">
            <a:alphaModFix/>
          </a:blip>
          <a:srcRect b="0" l="0" r="0" t="0"/>
          <a:stretch/>
        </p:blipFill>
        <p:spPr>
          <a:xfrm>
            <a:off x="3638239" y="4963628"/>
            <a:ext cx="2685288" cy="1546900"/>
          </a:xfrm>
          <a:prstGeom prst="rect">
            <a:avLst/>
          </a:prstGeom>
          <a:noFill/>
          <a:ln>
            <a:noFill/>
          </a:ln>
        </p:spPr>
      </p:pic>
      <p:pic>
        <p:nvPicPr>
          <p:cNvPr descr="http://www.npowetenschap.nl/.imaging/stk/wetenschap/zoom/media/wetenschap/noorderlicht/artikelen/2006/May/28338549/original/28338549.jpeg" id="148" name="Shape 148"/>
          <p:cNvPicPr preferRelativeResize="0"/>
          <p:nvPr/>
        </p:nvPicPr>
        <p:blipFill rotWithShape="1">
          <a:blip r:embed="rId4">
            <a:alphaModFix/>
          </a:blip>
          <a:srcRect b="0" l="0" r="0" t="0"/>
          <a:stretch/>
        </p:blipFill>
        <p:spPr>
          <a:xfrm>
            <a:off x="1129262" y="4963628"/>
            <a:ext cx="2412427" cy="1546900"/>
          </a:xfrm>
          <a:prstGeom prst="rect">
            <a:avLst/>
          </a:prstGeom>
          <a:noFill/>
          <a:ln>
            <a:noFill/>
          </a:ln>
        </p:spPr>
      </p:pic>
      <p:sp>
        <p:nvSpPr>
          <p:cNvPr id="149" name="Shape 149"/>
          <p:cNvSpPr txBox="1"/>
          <p:nvPr/>
        </p:nvSpPr>
        <p:spPr>
          <a:xfrm>
            <a:off x="1099104" y="4963628"/>
            <a:ext cx="2472744" cy="80021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400">
                <a:solidFill>
                  <a:schemeClr val="dk1"/>
                </a:solidFill>
                <a:latin typeface="Questrial"/>
                <a:ea typeface="Questrial"/>
                <a:cs typeface="Questrial"/>
                <a:sym typeface="Questrial"/>
              </a:rPr>
              <a:t>70 kilometer grote meteoriet krater Zuid-Afrika</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egraal">
  <a:themeElements>
    <a:clrScheme name="Integraal">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